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186" r:id="rId4"/>
    <p:sldId id="1196" r:id="rId5"/>
    <p:sldId id="1187" r:id="rId6"/>
    <p:sldId id="1197" r:id="rId7"/>
    <p:sldId id="1198" r:id="rId8"/>
    <p:sldId id="1170" r:id="rId9"/>
    <p:sldId id="1199" r:id="rId10"/>
    <p:sldId id="1200" r:id="rId11"/>
    <p:sldId id="1201" r:id="rId12"/>
    <p:sldId id="1203" r:id="rId13"/>
    <p:sldId id="1140" r:id="rId14"/>
    <p:sldId id="1205" r:id="rId15"/>
    <p:sldId id="1206" r:id="rId16"/>
    <p:sldId id="1207" r:id="rId17"/>
    <p:sldId id="1208" r:id="rId18"/>
    <p:sldId id="1204" r:id="rId19"/>
    <p:sldId id="381" r:id="rId20"/>
    <p:sldId id="382" r:id="rId21"/>
    <p:sldId id="379" r:id="rId22"/>
    <p:sldId id="1181" r:id="rId23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186"/>
            <p14:sldId id="1196"/>
            <p14:sldId id="1187"/>
            <p14:sldId id="1197"/>
            <p14:sldId id="1198"/>
            <p14:sldId id="1170"/>
            <p14:sldId id="1199"/>
            <p14:sldId id="1200"/>
            <p14:sldId id="1201"/>
            <p14:sldId id="1203"/>
            <p14:sldId id="1140"/>
            <p14:sldId id="1205"/>
            <p14:sldId id="1206"/>
            <p14:sldId id="1207"/>
            <p14:sldId id="1208"/>
            <p14:sldId id="1204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838"/>
    <a:srgbClr val="F3622C"/>
    <a:srgbClr val="000000"/>
    <a:srgbClr val="20D3FF"/>
    <a:srgbClr val="7F007D"/>
    <a:srgbClr val="00EDB5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643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8E0289C0-7F75-48B2-8A28-8D0D13EF10D9}"/>
    <pc:docChg chg="modSld">
      <pc:chgData name="Mark Fishpool" userId="b7923bd0fa9cf83f" providerId="LiveId" clId="{8E0289C0-7F75-48B2-8A28-8D0D13EF10D9}" dt="2023-10-16T11:33:40.854" v="2" actId="20577"/>
      <pc:docMkLst>
        <pc:docMk/>
      </pc:docMkLst>
      <pc:sldChg chg="modSp mod">
        <pc:chgData name="Mark Fishpool" userId="b7923bd0fa9cf83f" providerId="LiveId" clId="{8E0289C0-7F75-48B2-8A28-8D0D13EF10D9}" dt="2023-10-16T11:33:40.854" v="2" actId="20577"/>
        <pc:sldMkLst>
          <pc:docMk/>
          <pc:sldMk cId="4061967185" sldId="1207"/>
        </pc:sldMkLst>
        <pc:spChg chg="mod">
          <ac:chgData name="Mark Fishpool" userId="b7923bd0fa9cf83f" providerId="LiveId" clId="{8E0289C0-7F75-48B2-8A28-8D0D13EF10D9}" dt="2023-10-16T11:33:40.854" v="2" actId="20577"/>
          <ac:spMkLst>
            <pc:docMk/>
            <pc:sldMk cId="4061967185" sldId="1207"/>
            <ac:spMk id="8" creationId="{F73DCF3D-3E04-8608-1131-243A98F4CA9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39E2F-3736-4C00-8E1E-E7FC38BE036A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B6B12F0-125D-4410-BC58-24D8F8DEF2B7}">
      <dgm:prSet phldrT="[Text]"/>
      <dgm:spPr/>
      <dgm:t>
        <a:bodyPr/>
        <a:lstStyle/>
        <a:p>
          <a:r>
            <a:rPr lang="en-GB" dirty="0"/>
            <a:t>File pathnames</a:t>
          </a:r>
        </a:p>
      </dgm:t>
    </dgm:pt>
    <dgm:pt modelId="{D6CB15E5-DAAF-42F3-A84F-425F4FFFCBBB}" type="parTrans" cxnId="{F78C42B9-9FEF-41D0-87DF-45437916ECB9}">
      <dgm:prSet/>
      <dgm:spPr/>
      <dgm:t>
        <a:bodyPr/>
        <a:lstStyle/>
        <a:p>
          <a:endParaRPr lang="en-GB"/>
        </a:p>
      </dgm:t>
    </dgm:pt>
    <dgm:pt modelId="{92FEB6A5-D898-4688-B3E8-1EB626E5BDE7}" type="sibTrans" cxnId="{F78C42B9-9FEF-41D0-87DF-45437916ECB9}">
      <dgm:prSet/>
      <dgm:spPr/>
      <dgm:t>
        <a:bodyPr/>
        <a:lstStyle/>
        <a:p>
          <a:endParaRPr lang="en-GB"/>
        </a:p>
      </dgm:t>
    </dgm:pt>
    <dgm:pt modelId="{2DC8D1A7-C811-4DE7-93AC-B31857B62E0F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Default </a:t>
          </a:r>
          <a:r>
            <a:rPr lang="en-GB" sz="1400" b="1" dirty="0"/>
            <a:t>/</a:t>
          </a:r>
        </a:p>
      </dgm:t>
    </dgm:pt>
    <dgm:pt modelId="{B5825528-F500-4E0E-86BE-9074569A409E}" type="parTrans" cxnId="{C3444378-92C2-4558-AD31-590A64050C2A}">
      <dgm:prSet/>
      <dgm:spPr/>
      <dgm:t>
        <a:bodyPr/>
        <a:lstStyle/>
        <a:p>
          <a:endParaRPr lang="en-GB"/>
        </a:p>
      </dgm:t>
    </dgm:pt>
    <dgm:pt modelId="{01A6E5D3-0F3E-4267-B456-045B9AA6D545}" type="sibTrans" cxnId="{C3444378-92C2-4558-AD31-590A64050C2A}">
      <dgm:prSet/>
      <dgm:spPr/>
      <dgm:t>
        <a:bodyPr/>
        <a:lstStyle/>
        <a:p>
          <a:endParaRPr lang="en-GB"/>
        </a:p>
      </dgm:t>
    </dgm:pt>
    <dgm:pt modelId="{B1B596A5-8D1C-4336-8FC4-82D8A0D4071A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Change to </a:t>
          </a:r>
          <a:r>
            <a:rPr lang="en-GB" sz="1400" b="1" dirty="0"/>
            <a:t>\</a:t>
          </a:r>
        </a:p>
      </dgm:t>
    </dgm:pt>
    <dgm:pt modelId="{898DBBD1-56B9-4C45-942D-81C543C4EC91}" type="parTrans" cxnId="{9F1156A4-0849-433B-BDCE-36F788EBE76C}">
      <dgm:prSet/>
      <dgm:spPr/>
      <dgm:t>
        <a:bodyPr/>
        <a:lstStyle/>
        <a:p>
          <a:endParaRPr lang="en-GB"/>
        </a:p>
      </dgm:t>
    </dgm:pt>
    <dgm:pt modelId="{9BA31346-FD44-417B-B044-474D46698781}" type="sibTrans" cxnId="{9F1156A4-0849-433B-BDCE-36F788EBE76C}">
      <dgm:prSet/>
      <dgm:spPr/>
      <dgm:t>
        <a:bodyPr/>
        <a:lstStyle/>
        <a:p>
          <a:endParaRPr lang="en-GB"/>
        </a:p>
      </dgm:t>
    </dgm:pt>
    <dgm:pt modelId="{A61DB87E-733F-4CBF-9B0E-805C1BD890D6}">
      <dgm:prSet phldrT="[Text]"/>
      <dgm:spPr/>
      <dgm:t>
        <a:bodyPr/>
        <a:lstStyle/>
        <a:p>
          <a:r>
            <a:rPr lang="en-GB" dirty="0"/>
            <a:t>MAC addresses</a:t>
          </a:r>
        </a:p>
      </dgm:t>
    </dgm:pt>
    <dgm:pt modelId="{3C0D6E48-4F40-4C4B-8E1E-02B14CC33E6E}" type="parTrans" cxnId="{13DFFDC4-0DE1-4BB3-9A55-120B70C619B7}">
      <dgm:prSet/>
      <dgm:spPr/>
      <dgm:t>
        <a:bodyPr/>
        <a:lstStyle/>
        <a:p>
          <a:endParaRPr lang="en-GB"/>
        </a:p>
      </dgm:t>
    </dgm:pt>
    <dgm:pt modelId="{0E779559-0AD0-4139-8FA3-E914527A50E4}" type="sibTrans" cxnId="{13DFFDC4-0DE1-4BB3-9A55-120B70C619B7}">
      <dgm:prSet/>
      <dgm:spPr/>
      <dgm:t>
        <a:bodyPr/>
        <a:lstStyle/>
        <a:p>
          <a:endParaRPr lang="en-GB"/>
        </a:p>
      </dgm:t>
    </dgm:pt>
    <dgm:pt modelId="{E5AF5038-DEE2-4957-A0DB-DF196A98B451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22-33-44-AA-BB-CC</a:t>
          </a:r>
        </a:p>
      </dgm:t>
    </dgm:pt>
    <dgm:pt modelId="{2AA4B2E7-9AC1-4847-BD5B-51015323FDEF}" type="parTrans" cxnId="{DEBC6546-4E42-40ED-845E-ECF52746849C}">
      <dgm:prSet/>
      <dgm:spPr/>
      <dgm:t>
        <a:bodyPr/>
        <a:lstStyle/>
        <a:p>
          <a:endParaRPr lang="en-GB"/>
        </a:p>
      </dgm:t>
    </dgm:pt>
    <dgm:pt modelId="{6E62692B-E7FB-4130-9C71-A29BE93E1A27}" type="sibTrans" cxnId="{DEBC6546-4E42-40ED-845E-ECF52746849C}">
      <dgm:prSet/>
      <dgm:spPr/>
      <dgm:t>
        <a:bodyPr/>
        <a:lstStyle/>
        <a:p>
          <a:endParaRPr lang="en-GB"/>
        </a:p>
      </dgm:t>
    </dgm:pt>
    <dgm:pt modelId="{8FFD4C17-2747-4EBF-8CB1-391A2AA06535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Default </a:t>
          </a:r>
          <a:r>
            <a:rPr lang="en-GB" sz="1400" b="1" dirty="0"/>
            <a:t>-</a:t>
          </a:r>
        </a:p>
      </dgm:t>
    </dgm:pt>
    <dgm:pt modelId="{C08257D8-2973-4DF4-9145-342DD9C19073}" type="parTrans" cxnId="{6A2886A4-272A-4569-854B-12BFAA29621E}">
      <dgm:prSet/>
      <dgm:spPr/>
      <dgm:t>
        <a:bodyPr/>
        <a:lstStyle/>
        <a:p>
          <a:endParaRPr lang="en-GB"/>
        </a:p>
      </dgm:t>
    </dgm:pt>
    <dgm:pt modelId="{CBE00210-4B1B-4C05-8648-EA2F3867D71E}" type="sibTrans" cxnId="{6A2886A4-272A-4569-854B-12BFAA29621E}">
      <dgm:prSet/>
      <dgm:spPr/>
      <dgm:t>
        <a:bodyPr/>
        <a:lstStyle/>
        <a:p>
          <a:endParaRPr lang="en-GB"/>
        </a:p>
      </dgm:t>
    </dgm:pt>
    <dgm:pt modelId="{F8E9C48E-A751-4CFD-926B-8BDF84CADDAC}">
      <dgm:prSet phldrT="[Text]"/>
      <dgm:spPr/>
      <dgm:t>
        <a:bodyPr/>
        <a:lstStyle/>
        <a:p>
          <a:r>
            <a:rPr lang="en-GB" dirty="0"/>
            <a:t>CSV separate data row</a:t>
          </a:r>
        </a:p>
      </dgm:t>
    </dgm:pt>
    <dgm:pt modelId="{43CC260B-631E-494E-9B43-DD07F5202DAF}" type="parTrans" cxnId="{233AA468-B05E-44B5-A637-AFAC184F3B8E}">
      <dgm:prSet/>
      <dgm:spPr/>
      <dgm:t>
        <a:bodyPr/>
        <a:lstStyle/>
        <a:p>
          <a:endParaRPr lang="en-GB"/>
        </a:p>
      </dgm:t>
    </dgm:pt>
    <dgm:pt modelId="{2EA4EA9F-8404-44A9-8C30-D6CC9B297C03}" type="sibTrans" cxnId="{233AA468-B05E-44B5-A637-AFAC184F3B8E}">
      <dgm:prSet/>
      <dgm:spPr/>
      <dgm:t>
        <a:bodyPr/>
        <a:lstStyle/>
        <a:p>
          <a:endParaRPr lang="en-GB"/>
        </a:p>
      </dgm:t>
    </dgm:pt>
    <dgm:pt modelId="{71AE0183-B179-4B48-8A4B-4D5ABBC27BC8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100,200,300,400</a:t>
          </a:r>
        </a:p>
      </dgm:t>
    </dgm:pt>
    <dgm:pt modelId="{DEE2ACCB-08A2-436F-8E3A-D696346C0D4B}" type="parTrans" cxnId="{28C7F7E9-0D3C-484E-8348-B8558C6F90C7}">
      <dgm:prSet/>
      <dgm:spPr/>
      <dgm:t>
        <a:bodyPr/>
        <a:lstStyle/>
        <a:p>
          <a:endParaRPr lang="en-GB"/>
        </a:p>
      </dgm:t>
    </dgm:pt>
    <dgm:pt modelId="{3618B9C1-BE5F-439F-B344-AEF1789C1CE1}" type="sibTrans" cxnId="{28C7F7E9-0D3C-484E-8348-B8558C6F90C7}">
      <dgm:prSet/>
      <dgm:spPr/>
      <dgm:t>
        <a:bodyPr/>
        <a:lstStyle/>
        <a:p>
          <a:endParaRPr lang="en-GB"/>
        </a:p>
      </dgm:t>
    </dgm:pt>
    <dgm:pt modelId="{CB9B6F93-C51B-47E6-B64A-3895B642FB9E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Default</a:t>
          </a:r>
          <a:r>
            <a:rPr lang="en-GB" sz="1400" b="1" dirty="0"/>
            <a:t> ,</a:t>
          </a:r>
        </a:p>
      </dgm:t>
    </dgm:pt>
    <dgm:pt modelId="{40581DF8-3888-4CF2-8BD2-C94DCC7FEA1A}" type="parTrans" cxnId="{A14FC7D0-3927-4AFB-842C-892073426FCB}">
      <dgm:prSet/>
      <dgm:spPr/>
      <dgm:t>
        <a:bodyPr/>
        <a:lstStyle/>
        <a:p>
          <a:endParaRPr lang="en-GB"/>
        </a:p>
      </dgm:t>
    </dgm:pt>
    <dgm:pt modelId="{D6654FD5-D8A9-4A46-91F4-CD824D2A613A}" type="sibTrans" cxnId="{A14FC7D0-3927-4AFB-842C-892073426FCB}">
      <dgm:prSet/>
      <dgm:spPr/>
      <dgm:t>
        <a:bodyPr/>
        <a:lstStyle/>
        <a:p>
          <a:endParaRPr lang="en-GB"/>
        </a:p>
      </dgm:t>
    </dgm:pt>
    <dgm:pt modelId="{150AE826-58A9-4275-AFE1-F72CF5EAB70A}">
      <dgm:prSet phldrT="[Text]"/>
      <dgm:spPr/>
      <dgm:t>
        <a:bodyPr/>
        <a:lstStyle/>
        <a:p>
          <a:endParaRPr lang="en-GB" sz="1500" dirty="0"/>
        </a:p>
      </dgm:t>
    </dgm:pt>
    <dgm:pt modelId="{221B383D-3CC3-4E7F-9457-92CE2001400F}" type="parTrans" cxnId="{7AA9360A-F51A-455D-8977-ADF8D29AD6AC}">
      <dgm:prSet/>
      <dgm:spPr/>
      <dgm:t>
        <a:bodyPr/>
        <a:lstStyle/>
        <a:p>
          <a:endParaRPr lang="en-GB"/>
        </a:p>
      </dgm:t>
    </dgm:pt>
    <dgm:pt modelId="{5A143ABD-032A-4E42-83A9-9DBA4E71B866}" type="sibTrans" cxnId="{7AA9360A-F51A-455D-8977-ADF8D29AD6AC}">
      <dgm:prSet/>
      <dgm:spPr/>
      <dgm:t>
        <a:bodyPr/>
        <a:lstStyle/>
        <a:p>
          <a:endParaRPr lang="en-GB"/>
        </a:p>
      </dgm:t>
    </dgm:pt>
    <dgm:pt modelId="{65706B1D-BFDB-498F-B4B0-6BED50E87A27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\temp\vol\file1.xml</a:t>
          </a:r>
        </a:p>
      </dgm:t>
    </dgm:pt>
    <dgm:pt modelId="{A041CDDA-4C78-4DBB-B606-98C92681C8CC}" type="parTrans" cxnId="{3BEB4FF8-E0AC-42DF-AE84-19844AB4744E}">
      <dgm:prSet/>
      <dgm:spPr/>
      <dgm:t>
        <a:bodyPr/>
        <a:lstStyle/>
        <a:p>
          <a:endParaRPr lang="en-GB"/>
        </a:p>
      </dgm:t>
    </dgm:pt>
    <dgm:pt modelId="{4AE2C717-E7AC-42D7-9AFD-EB4973535850}" type="sibTrans" cxnId="{3BEB4FF8-E0AC-42DF-AE84-19844AB4744E}">
      <dgm:prSet/>
      <dgm:spPr/>
      <dgm:t>
        <a:bodyPr/>
        <a:lstStyle/>
        <a:p>
          <a:endParaRPr lang="en-GB"/>
        </a:p>
      </dgm:t>
    </dgm:pt>
    <dgm:pt modelId="{B617649C-6C17-49D8-801B-50FEF5349AE7}">
      <dgm:prSet custT="1"/>
      <dgm:spPr/>
      <dgm:t>
        <a:bodyPr/>
        <a:lstStyle/>
        <a:p>
          <a:pPr>
            <a:buNone/>
          </a:pPr>
          <a:r>
            <a:rPr lang="en-GB" sz="1400" dirty="0"/>
            <a:t>Change to </a:t>
          </a:r>
          <a:r>
            <a:rPr lang="en-GB" sz="1400" b="1" dirty="0"/>
            <a:t>:</a:t>
          </a:r>
        </a:p>
      </dgm:t>
    </dgm:pt>
    <dgm:pt modelId="{B2E61CEC-8830-4E86-8753-7EF5BB42EB67}" type="parTrans" cxnId="{4CE4D361-7874-4EB2-9393-A3CCC5C9266F}">
      <dgm:prSet/>
      <dgm:spPr/>
      <dgm:t>
        <a:bodyPr/>
        <a:lstStyle/>
        <a:p>
          <a:endParaRPr lang="en-GB"/>
        </a:p>
      </dgm:t>
    </dgm:pt>
    <dgm:pt modelId="{8205510D-3DA2-4217-8DEE-658DF3BE02A4}" type="sibTrans" cxnId="{4CE4D361-7874-4EB2-9393-A3CCC5C9266F}">
      <dgm:prSet/>
      <dgm:spPr/>
      <dgm:t>
        <a:bodyPr/>
        <a:lstStyle/>
        <a:p>
          <a:endParaRPr lang="en-GB"/>
        </a:p>
      </dgm:t>
    </dgm:pt>
    <dgm:pt modelId="{821E6321-B8F1-4497-9011-973740ED5437}">
      <dgm:prSet phldrT="[Text]" custT="1"/>
      <dgm:spPr/>
      <dgm:t>
        <a:bodyPr/>
        <a:lstStyle/>
        <a:p>
          <a:pPr>
            <a:buNone/>
          </a:pPr>
          <a:r>
            <a:rPr lang="en-GB" sz="1400" dirty="0"/>
            <a:t>Change to </a:t>
          </a:r>
          <a:r>
            <a:rPr lang="en-GB" sz="1400" b="1" dirty="0"/>
            <a:t>\t</a:t>
          </a:r>
        </a:p>
      </dgm:t>
    </dgm:pt>
    <dgm:pt modelId="{2CC358C9-1599-46E3-A134-BF139CBC4878}" type="parTrans" cxnId="{AA0ABCF1-5D78-4401-B4AF-690F9B9BFDA1}">
      <dgm:prSet/>
      <dgm:spPr/>
      <dgm:t>
        <a:bodyPr/>
        <a:lstStyle/>
        <a:p>
          <a:endParaRPr lang="en-GB"/>
        </a:p>
      </dgm:t>
    </dgm:pt>
    <dgm:pt modelId="{C3C311F5-8765-4350-AFDC-D9CAD8483421}" type="sibTrans" cxnId="{AA0ABCF1-5D78-4401-B4AF-690F9B9BFDA1}">
      <dgm:prSet/>
      <dgm:spPr/>
      <dgm:t>
        <a:bodyPr/>
        <a:lstStyle/>
        <a:p>
          <a:endParaRPr lang="en-GB"/>
        </a:p>
      </dgm:t>
    </dgm:pt>
    <dgm:pt modelId="{0892D045-B7C9-442A-B0CB-D7E8063AF44B}" type="pres">
      <dgm:prSet presAssocID="{8AE39E2F-3736-4C00-8E1E-E7FC38BE036A}" presName="Name0" presStyleCnt="0">
        <dgm:presLayoutVars>
          <dgm:dir/>
          <dgm:animLvl val="lvl"/>
          <dgm:resizeHandles val="exact"/>
        </dgm:presLayoutVars>
      </dgm:prSet>
      <dgm:spPr/>
    </dgm:pt>
    <dgm:pt modelId="{8D237DFC-768C-42CA-B98E-8338B229D7DF}" type="pres">
      <dgm:prSet presAssocID="{2B6B12F0-125D-4410-BC58-24D8F8DEF2B7}" presName="composite" presStyleCnt="0"/>
      <dgm:spPr/>
    </dgm:pt>
    <dgm:pt modelId="{D5293CEC-BFC8-4749-B948-D75343BFAB85}" type="pres">
      <dgm:prSet presAssocID="{2B6B12F0-125D-4410-BC58-24D8F8DEF2B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62B93D5-7CD5-4DC2-848F-AC270F6D94B9}" type="pres">
      <dgm:prSet presAssocID="{2B6B12F0-125D-4410-BC58-24D8F8DEF2B7}" presName="desTx" presStyleLbl="alignAccFollowNode1" presStyleIdx="0" presStyleCnt="3">
        <dgm:presLayoutVars>
          <dgm:bulletEnabled val="1"/>
        </dgm:presLayoutVars>
      </dgm:prSet>
      <dgm:spPr/>
    </dgm:pt>
    <dgm:pt modelId="{E3C3F971-6F63-40E3-A117-80C2D27039DB}" type="pres">
      <dgm:prSet presAssocID="{92FEB6A5-D898-4688-B3E8-1EB626E5BDE7}" presName="space" presStyleCnt="0"/>
      <dgm:spPr/>
    </dgm:pt>
    <dgm:pt modelId="{07CD62EC-0A9F-481B-8A4E-D3D1122CE3EE}" type="pres">
      <dgm:prSet presAssocID="{A61DB87E-733F-4CBF-9B0E-805C1BD890D6}" presName="composite" presStyleCnt="0"/>
      <dgm:spPr/>
    </dgm:pt>
    <dgm:pt modelId="{A15161B4-A77C-4029-B093-E8C644F4A43A}" type="pres">
      <dgm:prSet presAssocID="{A61DB87E-733F-4CBF-9B0E-805C1BD890D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0FAE01B-0B78-42C6-ADFA-732FF81F2949}" type="pres">
      <dgm:prSet presAssocID="{A61DB87E-733F-4CBF-9B0E-805C1BD890D6}" presName="desTx" presStyleLbl="alignAccFollowNode1" presStyleIdx="1" presStyleCnt="3">
        <dgm:presLayoutVars>
          <dgm:bulletEnabled val="1"/>
        </dgm:presLayoutVars>
      </dgm:prSet>
      <dgm:spPr/>
    </dgm:pt>
    <dgm:pt modelId="{F863E416-7BF3-481F-A6F4-4C0B3F6483C4}" type="pres">
      <dgm:prSet presAssocID="{0E779559-0AD0-4139-8FA3-E914527A50E4}" presName="space" presStyleCnt="0"/>
      <dgm:spPr/>
    </dgm:pt>
    <dgm:pt modelId="{CA28EF29-809D-43A2-A2FE-DA23980A7A6C}" type="pres">
      <dgm:prSet presAssocID="{F8E9C48E-A751-4CFD-926B-8BDF84CADDAC}" presName="composite" presStyleCnt="0"/>
      <dgm:spPr/>
    </dgm:pt>
    <dgm:pt modelId="{F37C5D49-DFBD-420C-926F-BD7C13BF76D8}" type="pres">
      <dgm:prSet presAssocID="{F8E9C48E-A751-4CFD-926B-8BDF84CADDA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7B518C3-E0B2-47EB-A658-58705C1E3BBC}" type="pres">
      <dgm:prSet presAssocID="{F8E9C48E-A751-4CFD-926B-8BDF84CADDA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AA9360A-F51A-455D-8977-ADF8D29AD6AC}" srcId="{2B6B12F0-125D-4410-BC58-24D8F8DEF2B7}" destId="{150AE826-58A9-4275-AFE1-F72CF5EAB70A}" srcOrd="3" destOrd="0" parTransId="{221B383D-3CC3-4E7F-9457-92CE2001400F}" sibTransId="{5A143ABD-032A-4E42-83A9-9DBA4E71B866}"/>
    <dgm:cxn modelId="{EFEDD40B-B93C-42C4-8C4A-23B1FE58717B}" type="presOf" srcId="{B1B596A5-8D1C-4336-8FC4-82D8A0D4071A}" destId="{062B93D5-7CD5-4DC2-848F-AC270F6D94B9}" srcOrd="0" destOrd="2" presId="urn:microsoft.com/office/officeart/2005/8/layout/hList1"/>
    <dgm:cxn modelId="{F9EF9D25-638B-4C62-8291-4911A1842291}" type="presOf" srcId="{8FFD4C17-2747-4EBF-8CB1-391A2AA06535}" destId="{20FAE01B-0B78-42C6-ADFA-732FF81F2949}" srcOrd="0" destOrd="1" presId="urn:microsoft.com/office/officeart/2005/8/layout/hList1"/>
    <dgm:cxn modelId="{4CFA8A2C-3D81-4C82-9B17-32F96F7126B5}" type="presOf" srcId="{8AE39E2F-3736-4C00-8E1E-E7FC38BE036A}" destId="{0892D045-B7C9-442A-B0CB-D7E8063AF44B}" srcOrd="0" destOrd="0" presId="urn:microsoft.com/office/officeart/2005/8/layout/hList1"/>
    <dgm:cxn modelId="{DA786B3A-E381-4E80-86DE-C95741DC05C4}" type="presOf" srcId="{A61DB87E-733F-4CBF-9B0E-805C1BD890D6}" destId="{A15161B4-A77C-4029-B093-E8C644F4A43A}" srcOrd="0" destOrd="0" presId="urn:microsoft.com/office/officeart/2005/8/layout/hList1"/>
    <dgm:cxn modelId="{4CE4D361-7874-4EB2-9393-A3CCC5C9266F}" srcId="{A61DB87E-733F-4CBF-9B0E-805C1BD890D6}" destId="{B617649C-6C17-49D8-801B-50FEF5349AE7}" srcOrd="2" destOrd="0" parTransId="{B2E61CEC-8830-4E86-8753-7EF5BB42EB67}" sibTransId="{8205510D-3DA2-4217-8DEE-658DF3BE02A4}"/>
    <dgm:cxn modelId="{DEBC6546-4E42-40ED-845E-ECF52746849C}" srcId="{A61DB87E-733F-4CBF-9B0E-805C1BD890D6}" destId="{E5AF5038-DEE2-4957-A0DB-DF196A98B451}" srcOrd="0" destOrd="0" parTransId="{2AA4B2E7-9AC1-4847-BD5B-51015323FDEF}" sibTransId="{6E62692B-E7FB-4130-9C71-A29BE93E1A27}"/>
    <dgm:cxn modelId="{233AA468-B05E-44B5-A637-AFAC184F3B8E}" srcId="{8AE39E2F-3736-4C00-8E1E-E7FC38BE036A}" destId="{F8E9C48E-A751-4CFD-926B-8BDF84CADDAC}" srcOrd="2" destOrd="0" parTransId="{43CC260B-631E-494E-9B43-DD07F5202DAF}" sibTransId="{2EA4EA9F-8404-44A9-8C30-D6CC9B297C03}"/>
    <dgm:cxn modelId="{2FC75C4B-9087-4FA9-B5CC-E6E50248B8E8}" type="presOf" srcId="{CB9B6F93-C51B-47E6-B64A-3895B642FB9E}" destId="{D7B518C3-E0B2-47EB-A658-58705C1E3BBC}" srcOrd="0" destOrd="1" presId="urn:microsoft.com/office/officeart/2005/8/layout/hList1"/>
    <dgm:cxn modelId="{C3444378-92C2-4558-AD31-590A64050C2A}" srcId="{2B6B12F0-125D-4410-BC58-24D8F8DEF2B7}" destId="{2DC8D1A7-C811-4DE7-93AC-B31857B62E0F}" srcOrd="1" destOrd="0" parTransId="{B5825528-F500-4E0E-86BE-9074569A409E}" sibTransId="{01A6E5D3-0F3E-4267-B456-045B9AA6D545}"/>
    <dgm:cxn modelId="{FE3DE75A-4103-43D1-AD16-EDAAC265ED96}" type="presOf" srcId="{71AE0183-B179-4B48-8A4B-4D5ABBC27BC8}" destId="{D7B518C3-E0B2-47EB-A658-58705C1E3BBC}" srcOrd="0" destOrd="0" presId="urn:microsoft.com/office/officeart/2005/8/layout/hList1"/>
    <dgm:cxn modelId="{B4A73E87-CAA6-42A0-A9F7-23F091C9A6FB}" type="presOf" srcId="{2B6B12F0-125D-4410-BC58-24D8F8DEF2B7}" destId="{D5293CEC-BFC8-4749-B948-D75343BFAB85}" srcOrd="0" destOrd="0" presId="urn:microsoft.com/office/officeart/2005/8/layout/hList1"/>
    <dgm:cxn modelId="{D4F7EE8D-48F2-4082-A5CD-53CAD70E89FA}" type="presOf" srcId="{E5AF5038-DEE2-4957-A0DB-DF196A98B451}" destId="{20FAE01B-0B78-42C6-ADFA-732FF81F2949}" srcOrd="0" destOrd="0" presId="urn:microsoft.com/office/officeart/2005/8/layout/hList1"/>
    <dgm:cxn modelId="{CF7E929A-5B37-49F5-9A2D-FE33A8AAE8E3}" type="presOf" srcId="{2DC8D1A7-C811-4DE7-93AC-B31857B62E0F}" destId="{062B93D5-7CD5-4DC2-848F-AC270F6D94B9}" srcOrd="0" destOrd="1" presId="urn:microsoft.com/office/officeart/2005/8/layout/hList1"/>
    <dgm:cxn modelId="{9F1156A4-0849-433B-BDCE-36F788EBE76C}" srcId="{2B6B12F0-125D-4410-BC58-24D8F8DEF2B7}" destId="{B1B596A5-8D1C-4336-8FC4-82D8A0D4071A}" srcOrd="2" destOrd="0" parTransId="{898DBBD1-56B9-4C45-942D-81C543C4EC91}" sibTransId="{9BA31346-FD44-417B-B044-474D46698781}"/>
    <dgm:cxn modelId="{6A2886A4-272A-4569-854B-12BFAA29621E}" srcId="{A61DB87E-733F-4CBF-9B0E-805C1BD890D6}" destId="{8FFD4C17-2747-4EBF-8CB1-391A2AA06535}" srcOrd="1" destOrd="0" parTransId="{C08257D8-2973-4DF4-9145-342DD9C19073}" sibTransId="{CBE00210-4B1B-4C05-8648-EA2F3867D71E}"/>
    <dgm:cxn modelId="{FE302BAE-6365-4A5C-8D72-CCDF0C3851E7}" type="presOf" srcId="{F8E9C48E-A751-4CFD-926B-8BDF84CADDAC}" destId="{F37C5D49-DFBD-420C-926F-BD7C13BF76D8}" srcOrd="0" destOrd="0" presId="urn:microsoft.com/office/officeart/2005/8/layout/hList1"/>
    <dgm:cxn modelId="{F78C42B9-9FEF-41D0-87DF-45437916ECB9}" srcId="{8AE39E2F-3736-4C00-8E1E-E7FC38BE036A}" destId="{2B6B12F0-125D-4410-BC58-24D8F8DEF2B7}" srcOrd="0" destOrd="0" parTransId="{D6CB15E5-DAAF-42F3-A84F-425F4FFFCBBB}" sibTransId="{92FEB6A5-D898-4688-B3E8-1EB626E5BDE7}"/>
    <dgm:cxn modelId="{13DFFDC4-0DE1-4BB3-9A55-120B70C619B7}" srcId="{8AE39E2F-3736-4C00-8E1E-E7FC38BE036A}" destId="{A61DB87E-733F-4CBF-9B0E-805C1BD890D6}" srcOrd="1" destOrd="0" parTransId="{3C0D6E48-4F40-4C4B-8E1E-02B14CC33E6E}" sibTransId="{0E779559-0AD0-4139-8FA3-E914527A50E4}"/>
    <dgm:cxn modelId="{463160C7-1808-416A-B766-E964F2D212D4}" type="presOf" srcId="{B617649C-6C17-49D8-801B-50FEF5349AE7}" destId="{20FAE01B-0B78-42C6-ADFA-732FF81F2949}" srcOrd="0" destOrd="2" presId="urn:microsoft.com/office/officeart/2005/8/layout/hList1"/>
    <dgm:cxn modelId="{988F6EC7-0B02-4845-9ED2-B73754A712AD}" type="presOf" srcId="{150AE826-58A9-4275-AFE1-F72CF5EAB70A}" destId="{062B93D5-7CD5-4DC2-848F-AC270F6D94B9}" srcOrd="0" destOrd="3" presId="urn:microsoft.com/office/officeart/2005/8/layout/hList1"/>
    <dgm:cxn modelId="{A14FC7D0-3927-4AFB-842C-892073426FCB}" srcId="{F8E9C48E-A751-4CFD-926B-8BDF84CADDAC}" destId="{CB9B6F93-C51B-47E6-B64A-3895B642FB9E}" srcOrd="1" destOrd="0" parTransId="{40581DF8-3888-4CF2-8BD2-C94DCC7FEA1A}" sibTransId="{D6654FD5-D8A9-4A46-91F4-CD824D2A613A}"/>
    <dgm:cxn modelId="{28C7F7E9-0D3C-484E-8348-B8558C6F90C7}" srcId="{F8E9C48E-A751-4CFD-926B-8BDF84CADDAC}" destId="{71AE0183-B179-4B48-8A4B-4D5ABBC27BC8}" srcOrd="0" destOrd="0" parTransId="{DEE2ACCB-08A2-436F-8E3A-D696346C0D4B}" sibTransId="{3618B9C1-BE5F-439F-B344-AEF1789C1CE1}"/>
    <dgm:cxn modelId="{AA0ABCF1-5D78-4401-B4AF-690F9B9BFDA1}" srcId="{F8E9C48E-A751-4CFD-926B-8BDF84CADDAC}" destId="{821E6321-B8F1-4497-9011-973740ED5437}" srcOrd="2" destOrd="0" parTransId="{2CC358C9-1599-46E3-A134-BF139CBC4878}" sibTransId="{C3C311F5-8765-4350-AFDC-D9CAD8483421}"/>
    <dgm:cxn modelId="{3BEB4FF8-E0AC-42DF-AE84-19844AB4744E}" srcId="{2B6B12F0-125D-4410-BC58-24D8F8DEF2B7}" destId="{65706B1D-BFDB-498F-B4B0-6BED50E87A27}" srcOrd="0" destOrd="0" parTransId="{A041CDDA-4C78-4DBB-B606-98C92681C8CC}" sibTransId="{4AE2C717-E7AC-42D7-9AFD-EB4973535850}"/>
    <dgm:cxn modelId="{24096AFC-BD53-4773-9550-1B98C09835C3}" type="presOf" srcId="{65706B1D-BFDB-498F-B4B0-6BED50E87A27}" destId="{062B93D5-7CD5-4DC2-848F-AC270F6D94B9}" srcOrd="0" destOrd="0" presId="urn:microsoft.com/office/officeart/2005/8/layout/hList1"/>
    <dgm:cxn modelId="{F77180FE-26CF-46E9-A4CE-7D94C632984A}" type="presOf" srcId="{821E6321-B8F1-4497-9011-973740ED5437}" destId="{D7B518C3-E0B2-47EB-A658-58705C1E3BBC}" srcOrd="0" destOrd="2" presId="urn:microsoft.com/office/officeart/2005/8/layout/hList1"/>
    <dgm:cxn modelId="{8E771140-0861-4F8D-A09E-FA8A7AF7070C}" type="presParOf" srcId="{0892D045-B7C9-442A-B0CB-D7E8063AF44B}" destId="{8D237DFC-768C-42CA-B98E-8338B229D7DF}" srcOrd="0" destOrd="0" presId="urn:microsoft.com/office/officeart/2005/8/layout/hList1"/>
    <dgm:cxn modelId="{F1D35CDC-CA53-4251-8774-13B0C87C2052}" type="presParOf" srcId="{8D237DFC-768C-42CA-B98E-8338B229D7DF}" destId="{D5293CEC-BFC8-4749-B948-D75343BFAB85}" srcOrd="0" destOrd="0" presId="urn:microsoft.com/office/officeart/2005/8/layout/hList1"/>
    <dgm:cxn modelId="{698CAD35-C7A9-43C8-BB50-829A917BA3F0}" type="presParOf" srcId="{8D237DFC-768C-42CA-B98E-8338B229D7DF}" destId="{062B93D5-7CD5-4DC2-848F-AC270F6D94B9}" srcOrd="1" destOrd="0" presId="urn:microsoft.com/office/officeart/2005/8/layout/hList1"/>
    <dgm:cxn modelId="{41F3EE33-3529-42B0-A268-56F21B7555C1}" type="presParOf" srcId="{0892D045-B7C9-442A-B0CB-D7E8063AF44B}" destId="{E3C3F971-6F63-40E3-A117-80C2D27039DB}" srcOrd="1" destOrd="0" presId="urn:microsoft.com/office/officeart/2005/8/layout/hList1"/>
    <dgm:cxn modelId="{AB579842-AE5D-4231-8C07-FA76BBA75C43}" type="presParOf" srcId="{0892D045-B7C9-442A-B0CB-D7E8063AF44B}" destId="{07CD62EC-0A9F-481B-8A4E-D3D1122CE3EE}" srcOrd="2" destOrd="0" presId="urn:microsoft.com/office/officeart/2005/8/layout/hList1"/>
    <dgm:cxn modelId="{828A0174-FBED-439F-BC5B-603A0629DE4C}" type="presParOf" srcId="{07CD62EC-0A9F-481B-8A4E-D3D1122CE3EE}" destId="{A15161B4-A77C-4029-B093-E8C644F4A43A}" srcOrd="0" destOrd="0" presId="urn:microsoft.com/office/officeart/2005/8/layout/hList1"/>
    <dgm:cxn modelId="{799D1804-1FEE-4484-B71D-1707BC59E016}" type="presParOf" srcId="{07CD62EC-0A9F-481B-8A4E-D3D1122CE3EE}" destId="{20FAE01B-0B78-42C6-ADFA-732FF81F2949}" srcOrd="1" destOrd="0" presId="urn:microsoft.com/office/officeart/2005/8/layout/hList1"/>
    <dgm:cxn modelId="{36873AA0-64F2-4DBA-B9EB-8CE78C441D92}" type="presParOf" srcId="{0892D045-B7C9-442A-B0CB-D7E8063AF44B}" destId="{F863E416-7BF3-481F-A6F4-4C0B3F6483C4}" srcOrd="3" destOrd="0" presId="urn:microsoft.com/office/officeart/2005/8/layout/hList1"/>
    <dgm:cxn modelId="{EE1F239A-32D3-416C-83EF-47D7293645E7}" type="presParOf" srcId="{0892D045-B7C9-442A-B0CB-D7E8063AF44B}" destId="{CA28EF29-809D-43A2-A2FE-DA23980A7A6C}" srcOrd="4" destOrd="0" presId="urn:microsoft.com/office/officeart/2005/8/layout/hList1"/>
    <dgm:cxn modelId="{E164E188-5A6D-4338-A7E5-431D53D6F74C}" type="presParOf" srcId="{CA28EF29-809D-43A2-A2FE-DA23980A7A6C}" destId="{F37C5D49-DFBD-420C-926F-BD7C13BF76D8}" srcOrd="0" destOrd="0" presId="urn:microsoft.com/office/officeart/2005/8/layout/hList1"/>
    <dgm:cxn modelId="{30459738-FB91-40E5-AB64-139F74783063}" type="presParOf" srcId="{CA28EF29-809D-43A2-A2FE-DA23980A7A6C}" destId="{D7B518C3-E0B2-47EB-A658-58705C1E3B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93CEC-BFC8-4749-B948-D75343BFAB85}">
      <dsp:nvSpPr>
        <dsp:cNvPr id="0" name=""/>
        <dsp:cNvSpPr/>
      </dsp:nvSpPr>
      <dsp:spPr>
        <a:xfrm>
          <a:off x="2136" y="234085"/>
          <a:ext cx="2082775" cy="76176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File pathnames</a:t>
          </a:r>
        </a:p>
      </dsp:txBody>
      <dsp:txXfrm>
        <a:off x="2136" y="234085"/>
        <a:ext cx="2082775" cy="761763"/>
      </dsp:txXfrm>
    </dsp:sp>
    <dsp:sp modelId="{062B93D5-7CD5-4DC2-848F-AC270F6D94B9}">
      <dsp:nvSpPr>
        <dsp:cNvPr id="0" name=""/>
        <dsp:cNvSpPr/>
      </dsp:nvSpPr>
      <dsp:spPr>
        <a:xfrm>
          <a:off x="2136" y="995848"/>
          <a:ext cx="2082775" cy="109525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\temp\vol\file1.xml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Default </a:t>
          </a:r>
          <a:r>
            <a:rPr lang="en-GB" sz="1400" b="1" kern="1200" dirty="0"/>
            <a:t>/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Change to </a:t>
          </a:r>
          <a:r>
            <a:rPr lang="en-GB" sz="1400" b="1" kern="1200" dirty="0"/>
            <a:t>\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 dirty="0"/>
        </a:p>
      </dsp:txBody>
      <dsp:txXfrm>
        <a:off x="2136" y="995848"/>
        <a:ext cx="2082775" cy="1095255"/>
      </dsp:txXfrm>
    </dsp:sp>
    <dsp:sp modelId="{A15161B4-A77C-4029-B093-E8C644F4A43A}">
      <dsp:nvSpPr>
        <dsp:cNvPr id="0" name=""/>
        <dsp:cNvSpPr/>
      </dsp:nvSpPr>
      <dsp:spPr>
        <a:xfrm>
          <a:off x="2376499" y="234085"/>
          <a:ext cx="2082775" cy="761763"/>
        </a:xfrm>
        <a:prstGeom prst="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235198"/>
              <a:satOff val="0"/>
              <a:lumOff val="1254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MAC addresses</a:t>
          </a:r>
        </a:p>
      </dsp:txBody>
      <dsp:txXfrm>
        <a:off x="2376499" y="234085"/>
        <a:ext cx="2082775" cy="761763"/>
      </dsp:txXfrm>
    </dsp:sp>
    <dsp:sp modelId="{20FAE01B-0B78-42C6-ADFA-732FF81F2949}">
      <dsp:nvSpPr>
        <dsp:cNvPr id="0" name=""/>
        <dsp:cNvSpPr/>
      </dsp:nvSpPr>
      <dsp:spPr>
        <a:xfrm>
          <a:off x="2376499" y="995848"/>
          <a:ext cx="2082775" cy="1095255"/>
        </a:xfrm>
        <a:prstGeom prst="rect">
          <a:avLst/>
        </a:prstGeom>
        <a:solidFill>
          <a:schemeClr val="accent3">
            <a:tint val="40000"/>
            <a:alpha val="90000"/>
            <a:hueOff val="1591278"/>
            <a:satOff val="43214"/>
            <a:lumOff val="384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591278"/>
              <a:satOff val="43214"/>
              <a:lumOff val="38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22-33-44-AA-BB-CC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Default </a:t>
          </a:r>
          <a:r>
            <a:rPr lang="en-GB" sz="1400" b="1" kern="1200" dirty="0"/>
            <a:t>-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Change to </a:t>
          </a:r>
          <a:r>
            <a:rPr lang="en-GB" sz="1400" b="1" kern="1200" dirty="0"/>
            <a:t>:</a:t>
          </a:r>
        </a:p>
      </dsp:txBody>
      <dsp:txXfrm>
        <a:off x="2376499" y="995848"/>
        <a:ext cx="2082775" cy="1095255"/>
      </dsp:txXfrm>
    </dsp:sp>
    <dsp:sp modelId="{F37C5D49-DFBD-420C-926F-BD7C13BF76D8}">
      <dsp:nvSpPr>
        <dsp:cNvPr id="0" name=""/>
        <dsp:cNvSpPr/>
      </dsp:nvSpPr>
      <dsp:spPr>
        <a:xfrm>
          <a:off x="4750863" y="234085"/>
          <a:ext cx="2082775" cy="761763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CSV separate data row</a:t>
          </a:r>
        </a:p>
      </dsp:txBody>
      <dsp:txXfrm>
        <a:off x="4750863" y="234085"/>
        <a:ext cx="2082775" cy="761763"/>
      </dsp:txXfrm>
    </dsp:sp>
    <dsp:sp modelId="{D7B518C3-E0B2-47EB-A658-58705C1E3BBC}">
      <dsp:nvSpPr>
        <dsp:cNvPr id="0" name=""/>
        <dsp:cNvSpPr/>
      </dsp:nvSpPr>
      <dsp:spPr>
        <a:xfrm>
          <a:off x="4750863" y="995848"/>
          <a:ext cx="2082775" cy="1095255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100,200,300,400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Default</a:t>
          </a:r>
          <a:r>
            <a:rPr lang="en-GB" sz="1400" b="1" kern="1200" dirty="0"/>
            <a:t> ,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1400" kern="1200" dirty="0"/>
            <a:t>Change to </a:t>
          </a:r>
          <a:r>
            <a:rPr lang="en-GB" sz="1400" b="1" kern="1200" dirty="0"/>
            <a:t>\t</a:t>
          </a:r>
        </a:p>
      </dsp:txBody>
      <dsp:txXfrm>
        <a:off x="4750863" y="995848"/>
        <a:ext cx="2082775" cy="1095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note.</a:t>
            </a:r>
          </a:p>
          <a:p>
            <a:endParaRPr lang="en-GB" b="1" dirty="0"/>
          </a:p>
          <a:p>
            <a:r>
              <a:rPr lang="en-GB" b="0" dirty="0"/>
              <a:t>The "r# #" delimiters create a raw string, suppressing the effect of the escape character "\".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6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As you can see, this is a somewhat simple example, but it demonstrates the various aspects of creating Traits and their methods quite nicely.</a:t>
            </a:r>
          </a:p>
          <a:p>
            <a:endParaRPr lang="en-GB" b="0" dirty="0"/>
          </a:p>
          <a:p>
            <a:r>
              <a:rPr lang="en-GB" b="0" dirty="0"/>
              <a:t>I suspect you may guess what we're going to ask you to do next…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369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finalising the implementation for all known structures using the "Separator"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Essentially the behaviour is added to the selected method's signature within the trait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64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72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In this example we're dealing with reformatting the structures' data so the "self" must be mutable (note the changes).</a:t>
            </a:r>
          </a:p>
          <a:p>
            <a:endParaRPr lang="en-GB" b="0" dirty="0"/>
          </a:p>
          <a:p>
            <a:r>
              <a:rPr lang="en-GB" b="0" dirty="0"/>
              <a:t>Our postcode processing implementation permanently removes embedded spaces (not required) but temporarily returns it as uppercase (the field value is not changed).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357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There is an empty implementation for Email, however.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As such, when the trait method is used, it will fall back to the default implementation specified in the Trait itself.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7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building a Trait for a selection of Rust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558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61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45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key line here is the first one, where the "</a:t>
            </a:r>
            <a:r>
              <a:rPr lang="en-GB" dirty="0" err="1"/>
              <a:t>impl</a:t>
            </a:r>
            <a:r>
              <a:rPr lang="en-GB" dirty="0"/>
              <a:t>" (implement) keyword is used, along with the chosen </a:t>
            </a:r>
            <a:r>
              <a:rPr lang="en-GB" dirty="0" err="1"/>
              <a:t>TraitName</a:t>
            </a:r>
            <a:r>
              <a:rPr lang="en-GB" dirty="0"/>
              <a:t>, then the "for" keyword with the targeted Type.</a:t>
            </a:r>
          </a:p>
          <a:p>
            <a:endParaRPr lang="en-GB" dirty="0"/>
          </a:p>
          <a:p>
            <a:r>
              <a:rPr lang="en-GB" dirty="0"/>
              <a:t>The functions signature line is simply copied from the trait and a function body (statements, return expression – optional – are added).</a:t>
            </a:r>
          </a:p>
          <a:p>
            <a:endParaRPr lang="en-GB" dirty="0"/>
          </a:p>
          <a:p>
            <a:r>
              <a:rPr lang="en-GB" dirty="0"/>
              <a:t>In reality, it might just be a single return expression.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Note.</a:t>
            </a:r>
          </a:p>
          <a:p>
            <a:pPr marL="0" indent="0">
              <a:buNone/>
            </a:pPr>
            <a:r>
              <a:rPr lang="en-GB" b="0" dirty="0"/>
              <a:t>It's also possible to define </a:t>
            </a:r>
            <a:r>
              <a:rPr lang="en-GB" b="1" dirty="0"/>
              <a:t>default behaviour </a:t>
            </a:r>
            <a:r>
              <a:rPr lang="en-GB" b="0" dirty="0"/>
              <a:t>for one (or more) methods of a Trait, i.e. irrespective of Type.    We'll see that later.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85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Three structures, three field values, all strings, one common aim: to find and replace its separator symbol.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12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822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technical note here is that earlier Rust implementation allowed for </a:t>
            </a:r>
            <a:r>
              <a:rPr lang="en-GB" b="1" dirty="0"/>
              <a:t>anonymous parameters </a:t>
            </a:r>
            <a:r>
              <a:rPr lang="en-GB" b="0" dirty="0"/>
              <a:t>(a bit like C's prototypes)</a:t>
            </a:r>
            <a:r>
              <a:rPr lang="en-GB" dirty="0"/>
              <a:t>, e.g. </a:t>
            </a:r>
          </a:p>
          <a:p>
            <a:endParaRPr lang="en-GB" dirty="0"/>
          </a:p>
          <a:p>
            <a:r>
              <a:rPr lang="en-GB" dirty="0"/>
              <a:t>Instead of (as here):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b="1" dirty="0">
                <a:latin typeface="Consolas" panose="020B0609020204030204" pitchFamily="49" charset="0"/>
              </a:rPr>
              <a:t> separator(&amp;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sep</a:t>
            </a:r>
            <a:r>
              <a:rPr lang="en-US" b="1" dirty="0">
                <a:latin typeface="Consolas" panose="020B0609020204030204" pitchFamily="49" charset="0"/>
              </a:rPr>
              <a:t>:&amp;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n-US" b="1" dirty="0">
                <a:latin typeface="Consolas" panose="020B0609020204030204" pitchFamily="49" charset="0"/>
              </a:rPr>
              <a:t>) -&gt;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endParaRPr lang="en-GB" dirty="0"/>
          </a:p>
          <a:p>
            <a:r>
              <a:rPr lang="en-GB" dirty="0"/>
              <a:t>You would just see: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b="1" dirty="0">
                <a:latin typeface="Consolas" panose="020B0609020204030204" pitchFamily="49" charset="0"/>
              </a:rPr>
              <a:t> separator(&amp;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b="1" dirty="0">
                <a:latin typeface="Consolas" panose="020B0609020204030204" pitchFamily="49" charset="0"/>
              </a:rPr>
              <a:t>, &amp;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</a:t>
            </a:r>
            <a:r>
              <a:rPr lang="en-US" b="1" dirty="0">
                <a:latin typeface="Consolas" panose="020B0609020204030204" pitchFamily="49" charset="0"/>
              </a:rPr>
              <a:t>) -&gt;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However, this became a warning in Rust 2015, and a "hard" error in Rust 2018.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As it's possible you may see that type of coding in your travels on the internet, we thought it was worth mentioning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nsolas" panose="020B0609020204030204" pitchFamily="49" charset="0"/>
              </a:rPr>
              <a:t>Further reading: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issue #41686 &lt;https://github.com/rust-lang/rust/issues/41686&gt;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07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Rust: Chapter 14</a:t>
            </a:r>
            <a:br>
              <a:rPr lang="en-GB" dirty="0"/>
            </a:br>
            <a:r>
              <a:rPr lang="en-GB" i="1" dirty="0"/>
              <a:t>Traits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Worked Example – Trait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Here's our Trait: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Things to notice: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This Trait has </a:t>
            </a:r>
            <a:r>
              <a:rPr lang="en-GB" sz="1800" dirty="0">
                <a:highlight>
                  <a:srgbClr val="00FF00"/>
                </a:highlight>
              </a:rPr>
              <a:t>one method </a:t>
            </a:r>
            <a:r>
              <a:rPr lang="en-GB" sz="1800" dirty="0"/>
              <a:t>("separator")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method </a:t>
            </a:r>
            <a:r>
              <a:rPr lang="en-GB" sz="1800" dirty="0">
                <a:highlight>
                  <a:srgbClr val="00FFFF"/>
                </a:highlight>
              </a:rPr>
              <a:t>accepts a string slice </a:t>
            </a:r>
            <a:r>
              <a:rPr lang="en-GB" sz="1800" dirty="0"/>
              <a:t>as a named 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method </a:t>
            </a:r>
            <a:r>
              <a:rPr lang="en-GB" sz="1800" dirty="0">
                <a:highlight>
                  <a:srgbClr val="F3622C"/>
                </a:highlight>
              </a:rPr>
              <a:t>returns a String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It's </a:t>
            </a:r>
            <a:r>
              <a:rPr lang="en-GB" sz="1800" b="1" dirty="0"/>
              <a:t>not</a:t>
            </a:r>
            <a:r>
              <a:rPr lang="en-GB" sz="1800" dirty="0"/>
              <a:t> implemented (obviously)</a:t>
            </a:r>
          </a:p>
          <a:p>
            <a:endParaRPr lang="en-GB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5A36F-6119-B577-EF99-ADE3FB47BF46}"/>
              </a:ext>
            </a:extLst>
          </p:cNvPr>
          <p:cNvSpPr txBox="1"/>
          <p:nvPr/>
        </p:nvSpPr>
        <p:spPr>
          <a:xfrm>
            <a:off x="4779962" y="1129400"/>
            <a:ext cx="6093724" cy="92333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US" dirty="0">
                <a:latin typeface="Consolas" panose="020B0609020204030204" pitchFamily="49" charset="0"/>
              </a:rPr>
              <a:t> Separation {</a:t>
            </a:r>
          </a:p>
          <a:p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separator</a:t>
            </a:r>
            <a:r>
              <a:rPr lang="en-US" dirty="0"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highlight>
                  <a:srgbClr val="00FFFF"/>
                </a:highlight>
                <a:latin typeface="Consolas" panose="020B0609020204030204" pitchFamily="49" charset="0"/>
              </a:rPr>
              <a:t>sep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:&amp;</a:t>
            </a:r>
            <a:r>
              <a:rPr lang="en-US" dirty="0">
                <a:solidFill>
                  <a:srgbClr val="0070C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latin typeface="Consolas" panose="020B0609020204030204" pitchFamily="49" charset="0"/>
              </a:rPr>
              <a:t>) -&gt; </a:t>
            </a:r>
            <a:r>
              <a:rPr lang="en-US" dirty="0">
                <a:solidFill>
                  <a:srgbClr val="0070C0"/>
                </a:solidFill>
                <a:highlight>
                  <a:srgbClr val="F3622C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BF68119C-30D1-420B-7DA3-99C635E84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39" y="112940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9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Worked Example – </a:t>
            </a:r>
            <a:r>
              <a:rPr lang="en-GB" sz="3600" cap="none" dirty="0"/>
              <a:t>Implementations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Here are some implementations of the </a:t>
            </a:r>
            <a:r>
              <a:rPr lang="en-GB" sz="1800" b="1" dirty="0">
                <a:highlight>
                  <a:srgbClr val="FFFF00"/>
                </a:highlight>
              </a:rPr>
              <a:t>Separation Trait's </a:t>
            </a:r>
            <a:r>
              <a:rPr lang="en-GB" sz="1800" b="1" dirty="0"/>
              <a:t>primary "</a:t>
            </a:r>
            <a:r>
              <a:rPr lang="en-GB" sz="1800" b="1" dirty="0">
                <a:highlight>
                  <a:srgbClr val="00FF00"/>
                </a:highlight>
              </a:rPr>
              <a:t>separator</a:t>
            </a:r>
            <a:r>
              <a:rPr lang="en-GB" sz="1800" b="1" dirty="0"/>
              <a:t>" method: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Things to notice:</a:t>
            </a:r>
          </a:p>
          <a:p>
            <a:pPr marL="342900" indent="-342900">
              <a:buAutoNum type="arabicPeriod"/>
            </a:pPr>
            <a:r>
              <a:rPr lang="en-GB" sz="1800" dirty="0"/>
              <a:t>Each implementation overrides behaviour per </a:t>
            </a:r>
            <a:r>
              <a:rPr lang="en-GB" sz="1800" b="1" dirty="0">
                <a:highlight>
                  <a:srgbClr val="00FFFF"/>
                </a:highlight>
              </a:rPr>
              <a:t>Type</a:t>
            </a:r>
          </a:p>
          <a:p>
            <a:pPr marL="342900" indent="-342900">
              <a:buAutoNum type="arabicPeriod"/>
            </a:pPr>
            <a:r>
              <a:rPr lang="en-GB" sz="1800" dirty="0"/>
              <a:t>We </a:t>
            </a:r>
            <a:r>
              <a:rPr lang="en-GB" sz="1800" b="1" dirty="0"/>
              <a:t>haven't</a:t>
            </a:r>
            <a:r>
              <a:rPr lang="en-GB" sz="1800" dirty="0"/>
              <a:t> implemented all Types (Structure "</a:t>
            </a:r>
            <a:r>
              <a:rPr lang="en-GB" sz="1800" dirty="0" err="1"/>
              <a:t>SepDataRow</a:t>
            </a:r>
            <a:r>
              <a:rPr lang="en-GB" sz="1800" dirty="0"/>
              <a:t>"'s is missing…)</a:t>
            </a:r>
          </a:p>
          <a:p>
            <a:endParaRPr lang="en-GB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5A36F-6119-B577-EF99-ADE3FB47BF46}"/>
              </a:ext>
            </a:extLst>
          </p:cNvPr>
          <p:cNvSpPr txBox="1"/>
          <p:nvPr/>
        </p:nvSpPr>
        <p:spPr>
          <a:xfrm>
            <a:off x="4779962" y="1349984"/>
            <a:ext cx="6093724" cy="313932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Separation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File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separator</a:t>
            </a:r>
            <a:r>
              <a:rPr lang="en-US" dirty="0">
                <a:latin typeface="Consolas" panose="020B0609020204030204" pitchFamily="49" charset="0"/>
              </a:rPr>
              <a:t>(&amp;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sep</a:t>
            </a:r>
            <a:r>
              <a:rPr lang="en-US" dirty="0">
                <a:latin typeface="Consolas" panose="020B0609020204030204" pitchFamily="49" charset="0"/>
              </a:rPr>
              <a:t>:&amp;str) -&gt;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.pathname.replace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r#"\"#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 err="1">
                <a:latin typeface="Consolas" panose="020B0609020204030204" pitchFamily="49" charset="0"/>
              </a:rPr>
              <a:t>sep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impl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Separation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00FFFF"/>
                </a:highlight>
                <a:latin typeface="Consolas" panose="020B0609020204030204" pitchFamily="49" charset="0"/>
              </a:rPr>
              <a:t>Mac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nsolas" panose="020B0609020204030204" pitchFamily="49" charset="0"/>
              </a:rPr>
              <a:t>separator</a:t>
            </a:r>
            <a:r>
              <a:rPr lang="en-US" dirty="0">
                <a:latin typeface="Consolas" panose="020B0609020204030204" pitchFamily="49" charset="0"/>
              </a:rPr>
              <a:t>(&amp;self, </a:t>
            </a:r>
            <a:r>
              <a:rPr lang="en-US" dirty="0" err="1">
                <a:latin typeface="Consolas" panose="020B0609020204030204" pitchFamily="49" charset="0"/>
              </a:rPr>
              <a:t>sep</a:t>
            </a:r>
            <a:r>
              <a:rPr lang="en-US" dirty="0">
                <a:latin typeface="Consolas" panose="020B0609020204030204" pitchFamily="49" charset="0"/>
              </a:rPr>
              <a:t>:&amp;str) -&gt;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dirty="0" err="1">
                <a:latin typeface="Consolas" panose="020B0609020204030204" pitchFamily="49" charset="0"/>
              </a:rPr>
              <a:t>.addr.replace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"-"</a:t>
            </a:r>
            <a:r>
              <a:rPr lang="en-US" dirty="0">
                <a:latin typeface="Consolas" panose="020B0609020204030204" pitchFamily="49" charset="0"/>
              </a:rPr>
              <a:t>,</a:t>
            </a:r>
            <a:r>
              <a:rPr lang="en-US" dirty="0" err="1">
                <a:latin typeface="Consolas" panose="020B0609020204030204" pitchFamily="49" charset="0"/>
              </a:rPr>
              <a:t>sep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697839B4-52C2-916E-6C54-B7A3DB252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39" y="1349984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65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Worked Example – </a:t>
            </a:r>
            <a:r>
              <a:rPr lang="en-GB" sz="3600" cap="none" dirty="0"/>
              <a:t>main function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Here's the test code in the form of the main function: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5A36F-6119-B577-EF99-ADE3FB47BF46}"/>
              </a:ext>
            </a:extLst>
          </p:cNvPr>
          <p:cNvSpPr txBox="1"/>
          <p:nvPr/>
        </p:nvSpPr>
        <p:spPr>
          <a:xfrm>
            <a:off x="4779963" y="1028343"/>
            <a:ext cx="6534032" cy="403187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new_file</a:t>
            </a:r>
            <a:r>
              <a:rPr lang="en-GB" sz="1600" dirty="0">
                <a:latin typeface="Consolas" panose="020B0609020204030204" pitchFamily="49" charset="0"/>
              </a:rPr>
              <a:t> = File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pathname: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r#"\temp\vol\file1.xml"#</a:t>
            </a:r>
            <a:r>
              <a:rPr lang="en-GB" sz="1600" dirty="0">
                <a:latin typeface="Consolas" panose="020B0609020204030204" pitchFamily="49" charset="0"/>
              </a:rPr>
              <a:t>),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latin typeface="Consolas" panose="020B0609020204030204" pitchFamily="49" charset="0"/>
              </a:rPr>
              <a:t>desc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"XML data file"</a:t>
            </a:r>
            <a:r>
              <a:rPr lang="en-GB" sz="16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};  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new_mac</a:t>
            </a:r>
            <a:r>
              <a:rPr lang="en-GB" sz="1600" dirty="0">
                <a:latin typeface="Consolas" panose="020B0609020204030204" pitchFamily="49" charset="0"/>
              </a:rPr>
              <a:t> = Mac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 </a:t>
            </a:r>
            <a:r>
              <a:rPr lang="en-GB" sz="1600" dirty="0" err="1">
                <a:latin typeface="Consolas" panose="020B0609020204030204" pitchFamily="49" charset="0"/>
              </a:rPr>
              <a:t>addr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"22-33-44-AA-BB-CC"</a:t>
            </a:r>
            <a:r>
              <a:rPr lang="en-GB" sz="1600" dirty="0">
                <a:latin typeface="Consolas" panose="020B0609020204030204" pitchFamily="49" charset="0"/>
              </a:rPr>
              <a:t>),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 err="1">
                <a:latin typeface="Consolas" panose="020B0609020204030204" pitchFamily="49" charset="0"/>
              </a:rPr>
              <a:t>desc</a:t>
            </a:r>
            <a:r>
              <a:rPr lang="en-GB" sz="1600" dirty="0"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"Network switch"</a:t>
            </a:r>
            <a:r>
              <a:rPr lang="en-GB" sz="1600" dirty="0"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};  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"File is {}"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new_file.pathname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"Mac is {}"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new_mac.addr</a:t>
            </a:r>
            <a:r>
              <a:rPr lang="en-GB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"File is {}"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new_file.separator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"/"</a:t>
            </a:r>
            <a:r>
              <a:rPr lang="en-GB" sz="1600" dirty="0">
                <a:latin typeface="Consolas" panose="020B0609020204030204" pitchFamily="49" charset="0"/>
              </a:rPr>
              <a:t>));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"Mac is {}"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 err="1">
                <a:latin typeface="Consolas" panose="020B0609020204030204" pitchFamily="49" charset="0"/>
              </a:rPr>
              <a:t>new_mac.separator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":"</a:t>
            </a:r>
            <a:r>
              <a:rPr lang="en-GB" sz="1600" dirty="0">
                <a:latin typeface="Consolas" panose="020B0609020204030204" pitchFamily="49" charset="0"/>
              </a:rPr>
              <a:t>));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3CDB2-085A-2AED-8007-D1E63D773CE6}"/>
              </a:ext>
            </a:extLst>
          </p:cNvPr>
          <p:cNvSpPr txBox="1"/>
          <p:nvPr/>
        </p:nvSpPr>
        <p:spPr>
          <a:xfrm>
            <a:off x="7799683" y="5259388"/>
            <a:ext cx="4036740" cy="11277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nl-NL" sz="1600" dirty="0">
                <a:solidFill>
                  <a:schemeClr val="bg1"/>
                </a:solidFill>
                <a:latin typeface="Consolas" panose="020B0609020204030204" pitchFamily="49" charset="0"/>
              </a:rPr>
              <a:t>File is \temp\vol\file1.xml</a:t>
            </a:r>
          </a:p>
          <a:p>
            <a:r>
              <a:rPr lang="nl-NL" sz="1600" dirty="0">
                <a:solidFill>
                  <a:schemeClr val="bg1"/>
                </a:solidFill>
                <a:latin typeface="Consolas" panose="020B0609020204030204" pitchFamily="49" charset="0"/>
              </a:rPr>
              <a:t>Mac is 22-33-44-AA-BB-CC</a:t>
            </a:r>
          </a:p>
          <a:p>
            <a:r>
              <a:rPr lang="nl-NL" sz="1600" dirty="0">
                <a:solidFill>
                  <a:schemeClr val="bg1"/>
                </a:solidFill>
                <a:latin typeface="Consolas" panose="020B0609020204030204" pitchFamily="49" charset="0"/>
              </a:rPr>
              <a:t>File is /temp/vol/file1.xml</a:t>
            </a:r>
          </a:p>
          <a:p>
            <a:r>
              <a:rPr lang="nl-NL" sz="1600" dirty="0">
                <a:solidFill>
                  <a:schemeClr val="bg1"/>
                </a:solidFill>
                <a:latin typeface="Consolas" panose="020B0609020204030204" pitchFamily="49" charset="0"/>
              </a:rPr>
              <a:t>Mac is 22:33:44:AA:BB:CC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CCCCB-8E4D-83C2-B423-99694D3587F6}"/>
              </a:ext>
            </a:extLst>
          </p:cNvPr>
          <p:cNvSpPr txBox="1"/>
          <p:nvPr/>
        </p:nvSpPr>
        <p:spPr>
          <a:xfrm>
            <a:off x="6575770" y="5259388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B3D79A6-4110-E5C7-EC30-73A45D760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506" y="1028343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12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the implementation for the all known structures in the problem domain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Default Implementation: setup</a:t>
            </a:r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It's possible to code </a:t>
            </a:r>
            <a:r>
              <a:rPr lang="en-GB" sz="1800" b="1" dirty="0">
                <a:highlight>
                  <a:srgbClr val="00FFFF"/>
                </a:highlight>
              </a:rPr>
              <a:t>default behaviour </a:t>
            </a:r>
            <a:r>
              <a:rPr lang="en-GB" sz="1800" b="1" dirty="0"/>
              <a:t>for a method in a trait.  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This code would then acts as default behaviour for all Types that implement the Trait "</a:t>
            </a:r>
            <a:r>
              <a:rPr lang="en-GB" sz="1800" b="1" dirty="0" err="1"/>
              <a:t>NewTrait</a:t>
            </a:r>
            <a:r>
              <a:rPr lang="en-GB" sz="1800" b="1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Unless overridden by a Type-specific implementation</a:t>
            </a:r>
          </a:p>
          <a:p>
            <a:endParaRPr lang="en-GB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CF3D-3E04-8608-1131-243A98F4CA98}"/>
              </a:ext>
            </a:extLst>
          </p:cNvPr>
          <p:cNvSpPr txBox="1"/>
          <p:nvPr/>
        </p:nvSpPr>
        <p:spPr>
          <a:xfrm>
            <a:off x="4754562" y="1448710"/>
            <a:ext cx="6419805" cy="255454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NewTrait</a:t>
            </a:r>
            <a:r>
              <a:rPr lang="en-GB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one(&amp;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statement 1;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statement 2;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…</a:t>
            </a:r>
            <a:r>
              <a:rPr lang="en-GB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 </a:t>
            </a:r>
            <a:r>
              <a:rPr lang="en-GB" sz="1600" dirty="0">
                <a:highlight>
                  <a:srgbClr val="00FFFF"/>
                </a:highlight>
                <a:latin typeface="Consolas" panose="020B0609020204030204" pitchFamily="49" charset="0"/>
              </a:rPr>
              <a:t>statement n;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two(&amp;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600" dirty="0">
                <a:latin typeface="Consolas" panose="020B0609020204030204" pitchFamily="49" charset="0"/>
              </a:rPr>
              <a:t>) -&gt;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three(&amp;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arg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i32</a:t>
            </a:r>
            <a:r>
              <a:rPr lang="en-US" sz="1600" dirty="0">
                <a:latin typeface="Consolas" panose="020B0609020204030204" pitchFamily="49" charset="0"/>
              </a:rPr>
              <a:t>) -&gt;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698D4BAC-2C79-D197-2EE0-24695455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566" y="144871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1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Default Implementation: implementation or override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Using a default implementation requires us to write an empty </a:t>
            </a:r>
            <a:r>
              <a:rPr lang="en-GB" sz="1800" b="1" dirty="0" err="1">
                <a:latin typeface="Consolas" panose="020B0609020204030204" pitchFamily="49" charset="0"/>
              </a:rPr>
              <a:t>impl</a:t>
            </a:r>
            <a:r>
              <a:rPr lang="en-GB" sz="1800" b="1" dirty="0">
                <a:latin typeface="Consolas" panose="020B0609020204030204" pitchFamily="49" charset="0"/>
              </a:rPr>
              <a:t> </a:t>
            </a:r>
            <a:r>
              <a:rPr lang="en-GB" sz="1800" b="1" dirty="0"/>
              <a:t>block for the desired Type: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If later specific implementation details for the Trait are decided, simply: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Expand and complete </a:t>
            </a:r>
            <a:r>
              <a:rPr lang="en-GB" sz="1800" dirty="0"/>
              <a:t>the implementation block with the required code.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It will then </a:t>
            </a:r>
            <a:r>
              <a:rPr lang="en-GB" sz="1800" b="1" dirty="0"/>
              <a:t>override</a:t>
            </a:r>
            <a:r>
              <a:rPr lang="en-GB" sz="1800" dirty="0"/>
              <a:t> the default implementation in the Trait block.</a:t>
            </a:r>
          </a:p>
          <a:p>
            <a:endParaRPr lang="en-GB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CF3D-3E04-8608-1131-243A98F4CA98}"/>
              </a:ext>
            </a:extLst>
          </p:cNvPr>
          <p:cNvSpPr txBox="1"/>
          <p:nvPr/>
        </p:nvSpPr>
        <p:spPr>
          <a:xfrm>
            <a:off x="4754562" y="1571820"/>
            <a:ext cx="6419805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impl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highlight>
                  <a:srgbClr val="FFFF00"/>
                </a:highlight>
                <a:latin typeface="Consolas" panose="020B0609020204030204" pitchFamily="49" charset="0"/>
              </a:rPr>
              <a:t>Newtrait</a:t>
            </a:r>
            <a:r>
              <a:rPr lang="en-GB" sz="1600" dirty="0">
                <a:latin typeface="Consolas" panose="020B0609020204030204" pitchFamily="49" charset="0"/>
              </a:rPr>
              <a:t> for </a:t>
            </a:r>
            <a:r>
              <a:rPr lang="en-GB" sz="1600" dirty="0" err="1">
                <a:highlight>
                  <a:srgbClr val="C0C0C0"/>
                </a:highlight>
                <a:latin typeface="Consolas" panose="020B0609020204030204" pitchFamily="49" charset="0"/>
              </a:rPr>
              <a:t>DesiredType</a:t>
            </a:r>
            <a:r>
              <a:rPr lang="en-GB" sz="1600" dirty="0">
                <a:latin typeface="Consolas" panose="020B0609020204030204" pitchFamily="49" charset="0"/>
              </a:rPr>
              <a:t> {}    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AF8C3E44-E64F-9CBC-2515-5F76E6B6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2" y="157182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1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Default Implementation: example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Here's an example of using a default implementation: 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CF3D-3E04-8608-1131-243A98F4CA98}"/>
              </a:ext>
            </a:extLst>
          </p:cNvPr>
          <p:cNvSpPr txBox="1"/>
          <p:nvPr/>
        </p:nvSpPr>
        <p:spPr>
          <a:xfrm>
            <a:off x="4794014" y="1225689"/>
            <a:ext cx="6380354" cy="5509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GB" sz="1600" dirty="0">
                <a:latin typeface="Consolas" panose="020B0609020204030204" pitchFamily="49" charset="0"/>
              </a:rPr>
              <a:t> Format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fn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format(&amp;</a:t>
            </a:r>
            <a:r>
              <a:rPr lang="en-GB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mut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self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) -&gt; </a:t>
            </a:r>
            <a:r>
              <a:rPr lang="en-GB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</a:t>
            </a:r>
            <a:r>
              <a:rPr lang="en-GB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::from("Missing implementation")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GB" sz="1600" dirty="0">
                <a:latin typeface="Consolas" panose="020B0609020204030204" pitchFamily="49" charset="0"/>
              </a:rPr>
              <a:t> Postcode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sz="1600" dirty="0">
                <a:latin typeface="Consolas" panose="020B0609020204030204" pitchFamily="49" charset="0"/>
              </a:rPr>
              <a:t> address: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 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GB" sz="1600" dirty="0">
                <a:latin typeface="Consolas" panose="020B0609020204030204" pitchFamily="49" charset="0"/>
              </a:rPr>
              <a:t> Email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sz="1600" dirty="0">
                <a:latin typeface="Consolas" panose="020B0609020204030204" pitchFamily="49" charset="0"/>
              </a:rPr>
              <a:t> address: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impl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Format </a:t>
            </a:r>
            <a:r>
              <a:rPr lang="en-GB" sz="1600" dirty="0">
                <a:solidFill>
                  <a:srgbClr val="0070C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 Email {}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impl</a:t>
            </a:r>
            <a:r>
              <a:rPr lang="en-GB" sz="1600" dirty="0">
                <a:latin typeface="Consolas" panose="020B0609020204030204" pitchFamily="49" charset="0"/>
              </a:rPr>
              <a:t> Format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GB" sz="1600" dirty="0">
                <a:latin typeface="Consolas" panose="020B0609020204030204" pitchFamily="49" charset="0"/>
              </a:rPr>
              <a:t> Postcode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format(&amp;mut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</a:rPr>
              <a:t>) -&gt;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</a:rPr>
              <a:t>.address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</a:rPr>
              <a:t>.address.replace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 "</a:t>
            </a:r>
            <a:r>
              <a:rPr lang="en-GB" sz="1600" dirty="0"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""</a:t>
            </a:r>
            <a:r>
              <a:rPr lang="en-GB" sz="1600" dirty="0">
                <a:latin typeface="Consolas" panose="020B0609020204030204" pitchFamily="49" charset="0"/>
              </a:rPr>
              <a:t>);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</a:rPr>
              <a:t>.address.to_uppercase</a:t>
            </a:r>
            <a:r>
              <a:rPr lang="en-GB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}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  <a:endParaRPr lang="en-GB" sz="16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B532C22E-FC30-AE9A-942C-37FE300F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004" y="1211535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96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Default Implementation: example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2031313"/>
          </a:xfrm>
        </p:spPr>
        <p:txBody>
          <a:bodyPr/>
          <a:lstStyle/>
          <a:p>
            <a:r>
              <a:rPr lang="en-GB" sz="1800" b="1" dirty="0"/>
              <a:t>Continued…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DCF3D-3E04-8608-1131-243A98F4CA98}"/>
              </a:ext>
            </a:extLst>
          </p:cNvPr>
          <p:cNvSpPr txBox="1"/>
          <p:nvPr/>
        </p:nvSpPr>
        <p:spPr>
          <a:xfrm>
            <a:off x="4794013" y="1081181"/>
            <a:ext cx="6192435" cy="329320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spAutoFit/>
          </a:bodyPr>
          <a:lstStyle/>
          <a:p>
            <a:endParaRPr lang="en-GB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6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new_postcode</a:t>
            </a:r>
            <a:r>
              <a:rPr lang="en-GB" sz="1600" dirty="0">
                <a:latin typeface="Consolas" panose="020B0609020204030204" pitchFamily="49" charset="0"/>
              </a:rPr>
              <a:t> = Postcode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address: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"gl2 6hn"</a:t>
            </a:r>
            <a:r>
              <a:rPr lang="en-GB" sz="1600" dirty="0">
                <a:latin typeface="Consolas" panose="020B0609020204030204" pitchFamily="49" charset="0"/>
              </a:rPr>
              <a:t>),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};  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new_email</a:t>
            </a:r>
            <a:r>
              <a:rPr lang="en-GB" sz="1600" dirty="0">
                <a:latin typeface="Consolas" panose="020B0609020204030204" pitchFamily="49" charset="0"/>
              </a:rPr>
              <a:t> = Email {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   address: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sz="1600" dirty="0">
                <a:latin typeface="Consolas" panose="020B0609020204030204" pitchFamily="49" charset="0"/>
              </a:rPr>
              <a:t>::from(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"mark.fishpool@qa.com"</a:t>
            </a:r>
            <a:r>
              <a:rPr lang="en-GB" sz="1600" dirty="0">
                <a:latin typeface="Consolas" panose="020B0609020204030204" pitchFamily="49" charset="0"/>
              </a:rPr>
              <a:t>),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};     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"Email is {}</a:t>
            </a:r>
            <a:r>
              <a:rPr lang="en-GB" sz="1600" dirty="0">
                <a:latin typeface="Consolas" panose="020B0609020204030204" pitchFamily="49" charset="0"/>
              </a:rPr>
              <a:t>", </a:t>
            </a:r>
            <a:r>
              <a:rPr lang="en-GB" sz="1600" dirty="0" err="1">
                <a:latin typeface="Consolas" panose="020B0609020204030204" pitchFamily="49" charset="0"/>
              </a:rPr>
              <a:t>new_email.format</a:t>
            </a:r>
            <a:r>
              <a:rPr lang="en-GB" sz="1600" dirty="0">
                <a:latin typeface="Consolas" panose="020B0609020204030204" pitchFamily="49" charset="0"/>
              </a:rPr>
              <a:t>());</a:t>
            </a:r>
          </a:p>
          <a:p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nsolas" panose="020B0609020204030204" pitchFamily="49" charset="0"/>
              </a:rPr>
              <a:t>"Postcode is {}</a:t>
            </a:r>
            <a:r>
              <a:rPr lang="en-GB" sz="1600" dirty="0">
                <a:latin typeface="Consolas" panose="020B0609020204030204" pitchFamily="49" charset="0"/>
              </a:rPr>
              <a:t>", </a:t>
            </a:r>
            <a:r>
              <a:rPr lang="en-GB" sz="1600" dirty="0" err="1">
                <a:latin typeface="Consolas" panose="020B0609020204030204" pitchFamily="49" charset="0"/>
              </a:rPr>
              <a:t>new_postcode.format</a:t>
            </a:r>
            <a:r>
              <a:rPr lang="en-GB" sz="1600" dirty="0">
                <a:latin typeface="Consolas" panose="020B0609020204030204" pitchFamily="49" charset="0"/>
              </a:rPr>
              <a:t>());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AEA838"/>
                </a:solidFill>
                <a:latin typeface="Consolas" panose="020B0609020204030204" pitchFamily="49" charset="0"/>
              </a:rPr>
              <a:t>println</a:t>
            </a:r>
            <a:r>
              <a:rPr lang="en-US" sz="1600" dirty="0">
                <a:solidFill>
                  <a:srgbClr val="AEA838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"Postcode is {}"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new_postcode.address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3185B-4574-A398-F46C-E311949062FA}"/>
              </a:ext>
            </a:extLst>
          </p:cNvPr>
          <p:cNvSpPr txBox="1"/>
          <p:nvPr/>
        </p:nvSpPr>
        <p:spPr>
          <a:xfrm>
            <a:off x="7578997" y="4525944"/>
            <a:ext cx="4036740" cy="97410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Email is Missing implementation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Postcode is GL26HN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Postcode is gl26hn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F9847-F07D-EF39-68AD-5C3E49CE5AF0}"/>
              </a:ext>
            </a:extLst>
          </p:cNvPr>
          <p:cNvSpPr txBox="1"/>
          <p:nvPr/>
        </p:nvSpPr>
        <p:spPr>
          <a:xfrm>
            <a:off x="6355084" y="4525945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7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463D23AF-A2B8-B2C4-4D97-793672E9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320" y="108118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76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Traits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34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879" y="1242034"/>
            <a:ext cx="5621337" cy="5117823"/>
          </a:xfrm>
        </p:spPr>
        <p:txBody>
          <a:bodyPr/>
          <a:lstStyle/>
          <a:p>
            <a:pPr marL="261938" lvl="1" indent="-261938">
              <a:spcAft>
                <a:spcPts val="600"/>
              </a:spcAft>
            </a:pPr>
            <a:r>
              <a:rPr lang="en-US" sz="1800" dirty="0"/>
              <a:t>Implementing polymorphic code in C isn't straightforward</a:t>
            </a:r>
          </a:p>
          <a:p>
            <a:pPr marL="627063" lvl="1" indent="-354013">
              <a:spcAft>
                <a:spcPts val="600"/>
              </a:spcAft>
            </a:pPr>
            <a:r>
              <a:rPr lang="en-US" dirty="0"/>
              <a:t>Use function pointers, </a:t>
            </a:r>
            <a:r>
              <a:rPr lang="en-US" dirty="0" err="1"/>
              <a:t>vtable</a:t>
            </a:r>
            <a:r>
              <a:rPr lang="en-US" dirty="0"/>
              <a:t> simulation, or switches</a:t>
            </a:r>
          </a:p>
          <a:p>
            <a:pPr marL="627063" lvl="1" indent="-354013">
              <a:spcAft>
                <a:spcPts val="600"/>
              </a:spcAft>
            </a:pPr>
            <a:r>
              <a:rPr lang="en-US" dirty="0"/>
              <a:t>Long and messy (Use C++)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Rust supports Traits </a:t>
            </a:r>
          </a:p>
          <a:p>
            <a:pPr marL="627063" lvl="1" indent="-354013">
              <a:spcAft>
                <a:spcPts val="600"/>
              </a:spcAft>
            </a:pPr>
            <a:r>
              <a:rPr lang="en-US" sz="1400" dirty="0"/>
              <a:t>Heavily used throughout Rust (crates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627063" lvl="1" indent="-354013">
              <a:spcAft>
                <a:spcPts val="600"/>
              </a:spcAft>
            </a:pPr>
            <a:r>
              <a:rPr lang="en-US" sz="1400" dirty="0"/>
              <a:t>Use </a:t>
            </a:r>
            <a:r>
              <a:rPr lang="en-US" sz="1400" b="1" dirty="0">
                <a:latin typeface="Consolas" panose="020B0609020204030204" pitchFamily="49" charset="0"/>
              </a:rPr>
              <a:t>trait</a:t>
            </a:r>
            <a:r>
              <a:rPr lang="en-US" sz="1400" dirty="0"/>
              <a:t> and </a:t>
            </a:r>
            <a:r>
              <a:rPr lang="en-US" sz="1400" b="1" dirty="0" err="1">
                <a:latin typeface="Consolas" panose="020B0609020204030204" pitchFamily="49" charset="0"/>
              </a:rPr>
              <a:t>impl</a:t>
            </a:r>
            <a:r>
              <a:rPr lang="en-US" sz="1400" dirty="0"/>
              <a:t> keywords (latter is syntactic sugar)</a:t>
            </a:r>
          </a:p>
          <a:p>
            <a:pPr marL="627063" lvl="1" indent="-354013">
              <a:spcAft>
                <a:spcPts val="600"/>
              </a:spcAft>
            </a:pPr>
            <a:r>
              <a:rPr lang="en-US" dirty="0"/>
              <a:t>Provides set </a:t>
            </a:r>
            <a:r>
              <a:rPr lang="en-US" dirty="0" err="1"/>
              <a:t>behaviour</a:t>
            </a:r>
            <a:r>
              <a:rPr lang="en-US" dirty="0"/>
              <a:t> for Types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A Trait can group many methods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Each type has its own implementation of every method (usually)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Trait methods can have default </a:t>
            </a:r>
            <a:r>
              <a:rPr lang="en-US" sz="2000" dirty="0" err="1"/>
              <a:t>behaviour</a:t>
            </a:r>
            <a:endParaRPr lang="en-US" sz="2000" dirty="0"/>
          </a:p>
          <a:p>
            <a:pPr marL="627063" lvl="1" indent="-354013">
              <a:spcAft>
                <a:spcPts val="600"/>
              </a:spcAft>
            </a:pPr>
            <a:r>
              <a:rPr lang="en-US" dirty="0"/>
              <a:t>Override this later as project iterates</a:t>
            </a:r>
          </a:p>
          <a:p>
            <a:pPr marL="273050" lvl="1" indent="-273050">
              <a:spcAft>
                <a:spcPts val="600"/>
              </a:spcAft>
              <a:tabLst>
                <a:tab pos="273050" algn="l"/>
              </a:tabLst>
            </a:pPr>
            <a:r>
              <a:rPr lang="en-US" sz="2000" dirty="0"/>
              <a:t>More complex Trait </a:t>
            </a:r>
            <a:r>
              <a:rPr lang="en-US" sz="2000" dirty="0" err="1"/>
              <a:t>behaviour</a:t>
            </a:r>
            <a:r>
              <a:rPr lang="en-US" sz="2000" dirty="0"/>
              <a:t> can be achieved using Trait Bound syntax.</a:t>
            </a:r>
          </a:p>
          <a:p>
            <a:pPr marL="265113" indent="-265113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Traits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What is a trait?</a:t>
            </a:r>
          </a:p>
          <a:p>
            <a:pPr lvl="1"/>
            <a:r>
              <a:rPr lang="en-GB" sz="1100" dirty="0"/>
              <a:t>You've seen traits before…</a:t>
            </a:r>
          </a:p>
          <a:p>
            <a:pPr lvl="1"/>
            <a:r>
              <a:rPr lang="en-GB" sz="1100" dirty="0"/>
              <a:t>How to implement a trait</a:t>
            </a:r>
          </a:p>
          <a:p>
            <a:pPr lvl="1"/>
            <a:r>
              <a:rPr lang="en-GB" sz="1100" dirty="0"/>
              <a:t>Worked example</a:t>
            </a:r>
          </a:p>
          <a:p>
            <a:pPr lvl="1"/>
            <a:endParaRPr lang="en-GB" sz="1100" dirty="0"/>
          </a:p>
          <a:p>
            <a:pPr marL="0" lvl="1" indent="0">
              <a:buNone/>
            </a:pPr>
            <a:r>
              <a:rPr lang="en-GB" sz="1600" dirty="0"/>
              <a:t>Rust Lab #27</a:t>
            </a:r>
          </a:p>
          <a:p>
            <a:pPr marL="0" lvl="1" indent="0">
              <a:buNone/>
            </a:pPr>
            <a:endParaRPr lang="en-GB" sz="1600" dirty="0"/>
          </a:p>
          <a:p>
            <a:pPr lvl="1"/>
            <a:r>
              <a:rPr lang="en-GB" sz="1100" dirty="0"/>
              <a:t>Default implementation</a:t>
            </a:r>
          </a:p>
          <a:p>
            <a:pPr lvl="1"/>
            <a:r>
              <a:rPr lang="en-GB" sz="1100" dirty="0"/>
              <a:t>Default implementation example</a:t>
            </a:r>
          </a:p>
          <a:p>
            <a:pPr marL="0" lvl="1" indent="0">
              <a:buNone/>
            </a:pPr>
            <a:endParaRPr lang="en-GB" sz="1100" dirty="0"/>
          </a:p>
          <a:p>
            <a:pPr marL="0" lvl="1" indent="0">
              <a:buNone/>
            </a:pPr>
            <a:r>
              <a:rPr lang="en-GB" sz="1600" dirty="0"/>
              <a:t>Rust Lab #28</a:t>
            </a:r>
          </a:p>
          <a:p>
            <a:pPr marL="0" lvl="1" indent="0"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Identify the requirements of a trait</a:t>
            </a:r>
          </a:p>
          <a:p>
            <a:pPr lvl="1"/>
            <a:r>
              <a:rPr lang="en-US" sz="1100" dirty="0"/>
              <a:t>Implement a trait for a type</a:t>
            </a:r>
          </a:p>
          <a:p>
            <a:pPr lvl="1"/>
            <a:r>
              <a:rPr lang="en-US" sz="1100" dirty="0"/>
              <a:t>Apply traits to solve common Rust problems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25265"/>
              </p:ext>
            </p:extLst>
          </p:nvPr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Rust keywords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0528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66296"/>
              </p:ext>
            </p:extLst>
          </p:nvPr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281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794A4-9816-4BD5-B668-9EBAA23BD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What is a Trait?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E5D62-07D2-4EDD-AF76-51A9541A8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7" y="678901"/>
            <a:ext cx="7292975" cy="4094163"/>
          </a:xfrm>
        </p:spPr>
        <p:txBody>
          <a:bodyPr/>
          <a:lstStyle/>
          <a:p>
            <a:r>
              <a:rPr lang="en-GB" sz="1800" b="1" dirty="0"/>
              <a:t>Essentially, a Trait defines shared functionality that exists for multiple Types.</a:t>
            </a:r>
          </a:p>
          <a:p>
            <a:endParaRPr lang="en-GB" sz="1800" b="1" dirty="0"/>
          </a:p>
          <a:p>
            <a:r>
              <a:rPr lang="en-GB" sz="1800" b="1" dirty="0"/>
              <a:t>Why use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Promotes Type-safety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Provides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/>
              <a:t>Groups</a:t>
            </a:r>
            <a:r>
              <a:rPr lang="en-GB" sz="1800" dirty="0"/>
              <a:t> method signatures to define its set behaviour</a:t>
            </a:r>
          </a:p>
          <a:p>
            <a:pPr marL="627063" indent="-352425">
              <a:buFont typeface="Arial" panose="020B0604020202020204" pitchFamily="34" charset="0"/>
              <a:buChar char="•"/>
            </a:pPr>
            <a:r>
              <a:rPr lang="en-GB" sz="1400" dirty="0"/>
              <a:t>provides predictability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Reduce compiler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Similar to polymorphic </a:t>
            </a:r>
            <a:r>
              <a:rPr lang="en-GB" sz="1800" i="1" dirty="0"/>
              <a:t>interfaces</a:t>
            </a:r>
            <a:r>
              <a:rPr lang="en-GB" sz="1800" dirty="0"/>
              <a:t> in other languages</a:t>
            </a:r>
          </a:p>
          <a:p>
            <a:pPr marL="627063" indent="-352425">
              <a:buFont typeface="Arial" panose="020B0604020202020204" pitchFamily="34" charset="0"/>
              <a:buChar char="•"/>
            </a:pPr>
            <a:r>
              <a:rPr lang="en-GB" sz="1400" dirty="0"/>
              <a:t>i.e. shared behaviour in an abstract manner</a:t>
            </a:r>
          </a:p>
          <a:p>
            <a:pPr marL="627063" indent="-352425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tabLst>
                <a:tab pos="901700" algn="l"/>
              </a:tabLst>
            </a:pPr>
            <a:r>
              <a:rPr lang="en-GB" sz="1800" b="1" dirty="0"/>
              <a:t>Traits have parameters</a:t>
            </a:r>
          </a:p>
          <a:p>
            <a:pPr marL="274638" indent="-274638">
              <a:buFont typeface="Arial" panose="020B0604020202020204" pitchFamily="34" charset="0"/>
              <a:buChar char="•"/>
              <a:tabLst>
                <a:tab pos="901700" algn="l"/>
              </a:tabLst>
            </a:pPr>
            <a:r>
              <a:rPr lang="en-GB" dirty="0"/>
              <a:t>primarily "</a:t>
            </a:r>
            <a:r>
              <a:rPr lang="en-GB" b="1" dirty="0"/>
              <a:t>self</a:t>
            </a:r>
            <a:r>
              <a:rPr lang="en-GB" dirty="0"/>
              <a:t>" – an implicit parameter defined by all traits</a:t>
            </a:r>
          </a:p>
          <a:p>
            <a:pPr marL="627063" indent="-352425">
              <a:buFont typeface="Arial" panose="020B0604020202020204" pitchFamily="34" charset="0"/>
              <a:buChar char="•"/>
              <a:tabLst>
                <a:tab pos="901700" algn="l"/>
              </a:tabLst>
            </a:pPr>
            <a:r>
              <a:rPr lang="en-GB" sz="1400" dirty="0"/>
              <a:t>Represents the Type </a:t>
            </a:r>
            <a:r>
              <a:rPr lang="en-GB" sz="1400" i="1" dirty="0"/>
              <a:t>implementing</a:t>
            </a:r>
            <a:r>
              <a:rPr lang="en-GB" sz="1400" dirty="0"/>
              <a:t> the abstract interface</a:t>
            </a:r>
          </a:p>
          <a:p>
            <a:pPr marL="274638" indent="-274638">
              <a:buFont typeface="Arial" panose="020B0604020202020204" pitchFamily="34" charset="0"/>
              <a:buChar char="•"/>
              <a:tabLst>
                <a:tab pos="901700" algn="l"/>
              </a:tabLst>
            </a:pPr>
            <a:r>
              <a:rPr lang="en-GB" dirty="0"/>
              <a:t>additional type parameters</a:t>
            </a:r>
          </a:p>
          <a:p>
            <a:pPr marL="627063" indent="-352425">
              <a:buFont typeface="Arial" panose="020B0604020202020204" pitchFamily="34" charset="0"/>
              <a:buChar char="•"/>
              <a:tabLst>
                <a:tab pos="901700" algn="l"/>
              </a:tabLst>
            </a:pPr>
            <a:r>
              <a:rPr lang="en-GB" dirty="0"/>
              <a:t> Which may be constrained</a:t>
            </a:r>
          </a:p>
          <a:p>
            <a:pPr marL="627063" indent="-35242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74638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90900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C03B7C-E6AE-984E-451F-9B2E58E8C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You've Seen Traits Before…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41688-3439-3B03-7A59-D4977EE757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2190" y="500899"/>
            <a:ext cx="6823936" cy="4094163"/>
          </a:xfrm>
        </p:spPr>
        <p:txBody>
          <a:bodyPr/>
          <a:lstStyle/>
          <a:p>
            <a:pPr marL="342900" indent="-342900">
              <a:buAutoNum type="alphaUcPeriod" startAt="17"/>
            </a:pPr>
            <a:r>
              <a:rPr lang="en-GB" dirty="0"/>
              <a:t>Remember the </a:t>
            </a:r>
            <a:r>
              <a:rPr lang="en-GB" b="1" dirty="0"/>
              <a:t>std</a:t>
            </a:r>
            <a:r>
              <a:rPr lang="en-GB" dirty="0"/>
              <a:t> crate's IO traits?</a:t>
            </a:r>
          </a:p>
          <a:p>
            <a:pPr marL="342900" indent="-342900">
              <a:buAutoNum type="alphaUcPeriod"/>
            </a:pPr>
            <a:r>
              <a:rPr lang="en-GB" b="1" dirty="0"/>
              <a:t>Read and Write </a:t>
            </a:r>
          </a:p>
          <a:p>
            <a:pPr marL="342900" indent="-342900">
              <a:buAutoNum type="alphaUcPeriod"/>
            </a:pPr>
            <a:endParaRPr lang="en-GB" dirty="0"/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latin typeface="Consolas" panose="020B0609020204030204" pitchFamily="49" charset="0"/>
              </a:rPr>
              <a:t> std::io::Write;</a:t>
            </a: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US" sz="1600" dirty="0">
                <a:latin typeface="Consolas" panose="020B0609020204030204" pitchFamily="49" charset="0"/>
              </a:rPr>
              <a:t> std::io::Read;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Read</a:t>
            </a:r>
            <a:r>
              <a:rPr lang="en-GB" b="1" dirty="0"/>
              <a:t> Trait supports byte-oriented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commonly called "readers"</a:t>
            </a:r>
          </a:p>
          <a:p>
            <a:endParaRPr lang="en-GB" b="1" dirty="0"/>
          </a:p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Write</a:t>
            </a:r>
            <a:r>
              <a:rPr lang="en-GB" b="1" dirty="0"/>
              <a:t> Trait supports byte and UTF-8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commonly called "writers"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22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FF217-A70B-4784-9E18-22621EB7D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Traits -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EFAD-1510-4B1F-BEC5-F912190EB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92735"/>
            <a:ext cx="7084403" cy="857250"/>
          </a:xfrm>
        </p:spPr>
        <p:txBody>
          <a:bodyPr/>
          <a:lstStyle/>
          <a:p>
            <a:r>
              <a:rPr lang="en-GB" b="1" dirty="0"/>
              <a:t>Here's an overview of the components required to create a Trait: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In more detail: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A2ABC-C05A-BDCD-7D51-8A879EDB48AB}"/>
              </a:ext>
            </a:extLst>
          </p:cNvPr>
          <p:cNvSpPr txBox="1"/>
          <p:nvPr/>
        </p:nvSpPr>
        <p:spPr>
          <a:xfrm>
            <a:off x="4722812" y="1199333"/>
            <a:ext cx="6419805" cy="83099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TraitName</a:t>
            </a:r>
            <a:r>
              <a:rPr lang="en-GB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00FF00"/>
                </a:highlight>
                <a:latin typeface="Consolas" panose="020B0609020204030204" pitchFamily="49" charset="0"/>
              </a:rPr>
              <a:t>method_name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highlight>
                  <a:srgbClr val="808000"/>
                </a:highlight>
                <a:latin typeface="Consolas" panose="020B0609020204030204" pitchFamily="49" charset="0"/>
              </a:rPr>
              <a:t>&amp;self</a:t>
            </a:r>
            <a:r>
              <a:rPr lang="en-GB" sz="1200" dirty="0">
                <a:latin typeface="Consolas" panose="020B0609020204030204" pitchFamily="49" charset="0"/>
              </a:rPr>
              <a:t>, [</a:t>
            </a:r>
            <a:r>
              <a:rPr lang="en-GB" sz="1200" dirty="0">
                <a:highlight>
                  <a:srgbClr val="00FFFF"/>
                </a:highlight>
                <a:latin typeface="Consolas" panose="020B0609020204030204" pitchFamily="49" charset="0"/>
              </a:rPr>
              <a:t>arguments</a:t>
            </a:r>
            <a:r>
              <a:rPr lang="en-GB" sz="1200" dirty="0">
                <a:latin typeface="Consolas" panose="020B0609020204030204" pitchFamily="49" charset="0"/>
              </a:rPr>
              <a:t>: </a:t>
            </a:r>
            <a:r>
              <a:rPr lang="en-GB" sz="1200" dirty="0" err="1">
                <a:highlight>
                  <a:srgbClr val="00FFFF"/>
                </a:highlight>
                <a:latin typeface="Consolas" panose="020B0609020204030204" pitchFamily="49" charset="0"/>
              </a:rPr>
              <a:t>argument_type</a:t>
            </a:r>
            <a:r>
              <a:rPr lang="en-GB" sz="1200" dirty="0">
                <a:latin typeface="Consolas" panose="020B0609020204030204" pitchFamily="49" charset="0"/>
              </a:rPr>
              <a:t>]) -&gt; </a:t>
            </a:r>
            <a:r>
              <a:rPr lang="en-GB" sz="1200" dirty="0" err="1">
                <a:highlight>
                  <a:srgbClr val="FF0000"/>
                </a:highlight>
                <a:latin typeface="Consolas" panose="020B0609020204030204" pitchFamily="49" charset="0"/>
              </a:rPr>
              <a:t>return_type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...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6D989A25-904D-DC6B-4D4A-D44D0440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13815"/>
              </p:ext>
            </p:extLst>
          </p:nvPr>
        </p:nvGraphicFramePr>
        <p:xfrm>
          <a:off x="4722812" y="2501900"/>
          <a:ext cx="6972790" cy="25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3233">
                  <a:extLst>
                    <a:ext uri="{9D8B030D-6E8A-4147-A177-3AD203B41FA5}">
                      <a16:colId xmlns:a16="http://schemas.microsoft.com/office/drawing/2014/main" val="2622208352"/>
                    </a:ext>
                  </a:extLst>
                </a:gridCol>
                <a:gridCol w="4889557">
                  <a:extLst>
                    <a:ext uri="{9D8B030D-6E8A-4147-A177-3AD203B41FA5}">
                      <a16:colId xmlns:a16="http://schemas.microsoft.com/office/drawing/2014/main" val="373433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TraitName</a:t>
                      </a:r>
                      <a:endParaRPr lang="en-GB" sz="1400" dirty="0"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Identifier (</a:t>
                      </a:r>
                      <a:r>
                        <a:rPr lang="en-GB" sz="1400" dirty="0" err="1"/>
                        <a:t>TitleCase</a:t>
                      </a:r>
                      <a:r>
                        <a:rPr lang="en-GB" sz="1400" dirty="0"/>
                        <a:t>) for your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00FF00"/>
                          </a:highlight>
                          <a:latin typeface="Consolas" panose="020B0609020204030204" pitchFamily="49" charset="0"/>
                        </a:rPr>
                        <a:t>method_name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Methods (functions) in your trait – can be 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3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highlight>
                            <a:srgbClr val="808000"/>
                          </a:highlight>
                          <a:latin typeface="Consolas" panose="020B0609020204030204" pitchFamily="49" charset="0"/>
                        </a:rPr>
                        <a:t>&amp;self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Implicit reference to Type instance.  </a:t>
                      </a:r>
                    </a:p>
                    <a:p>
                      <a:r>
                        <a:rPr lang="en-GB" sz="1400" dirty="0"/>
                        <a:t>Can be immutable (default) or mutable (&amp;mut)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4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Arguments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 err="1"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argument_type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/>
                        <a:t>A list of arguments (optional)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/>
                        <a:t>Each argument has: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63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FF0000"/>
                          </a:highlight>
                          <a:latin typeface="Consolas" panose="020B0609020204030204" pitchFamily="49" charset="0"/>
                        </a:rPr>
                        <a:t>return_type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Type returned by the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99504"/>
                  </a:ext>
                </a:extLst>
              </a:tr>
            </a:tbl>
          </a:graphicData>
        </a:graphic>
      </p:graphicFrame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B45CB07E-C9FB-BE84-2A62-9E7A7A0B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144" y="123530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7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FF217-A70B-4784-9E18-22621EB7D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Traits – requirements (coded)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EFAD-1510-4B1F-BEC5-F912190EB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92735"/>
            <a:ext cx="7084403" cy="857250"/>
          </a:xfrm>
        </p:spPr>
        <p:txBody>
          <a:bodyPr/>
          <a:lstStyle/>
          <a:p>
            <a:r>
              <a:rPr lang="en-GB" b="1" dirty="0"/>
              <a:t>So using this syntax: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We could create three methods: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Things to note:</a:t>
            </a:r>
          </a:p>
          <a:p>
            <a:pPr marL="342900" indent="-342900">
              <a:buAutoNum type="arabicPeriod"/>
            </a:pPr>
            <a:r>
              <a:rPr lang="en-GB" dirty="0"/>
              <a:t>There are three methods in this trait.</a:t>
            </a:r>
          </a:p>
          <a:p>
            <a:pPr marL="342900" indent="-342900">
              <a:buAutoNum type="arabicPeriod"/>
            </a:pPr>
            <a:r>
              <a:rPr lang="en-GB" dirty="0"/>
              <a:t>Each method has different arguments and return types</a:t>
            </a:r>
          </a:p>
          <a:p>
            <a:pPr marL="342900" indent="-342900">
              <a:buAutoNum type="arabicPeriod"/>
            </a:pPr>
            <a:r>
              <a:rPr lang="en-GB" dirty="0"/>
              <a:t>There's no actual </a:t>
            </a:r>
            <a:r>
              <a:rPr lang="en-GB" i="1" dirty="0"/>
              <a:t>implementation</a:t>
            </a:r>
            <a:r>
              <a:rPr lang="en-GB" dirty="0"/>
              <a:t> of the method</a:t>
            </a:r>
          </a:p>
          <a:p>
            <a:r>
              <a:rPr lang="en-GB" dirty="0"/>
              <a:t>	- because these are T</a:t>
            </a:r>
            <a:r>
              <a:rPr lang="en-GB" i="1" dirty="0"/>
              <a:t>ype specific</a:t>
            </a:r>
            <a:r>
              <a:rPr lang="en-GB" dirty="0"/>
              <a:t>!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A2ABC-C05A-BDCD-7D51-8A879EDB48AB}"/>
              </a:ext>
            </a:extLst>
          </p:cNvPr>
          <p:cNvSpPr txBox="1"/>
          <p:nvPr/>
        </p:nvSpPr>
        <p:spPr>
          <a:xfrm>
            <a:off x="4722812" y="1199333"/>
            <a:ext cx="6419805" cy="83099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TraitName</a:t>
            </a:r>
            <a:r>
              <a:rPr lang="en-GB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00FF00"/>
                </a:highlight>
                <a:latin typeface="Consolas" panose="020B0609020204030204" pitchFamily="49" charset="0"/>
              </a:rPr>
              <a:t>method_name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highlight>
                  <a:srgbClr val="808000"/>
                </a:highlight>
                <a:latin typeface="Consolas" panose="020B0609020204030204" pitchFamily="49" charset="0"/>
              </a:rPr>
              <a:t>&amp;self</a:t>
            </a:r>
            <a:r>
              <a:rPr lang="en-GB" sz="1200" dirty="0">
                <a:latin typeface="Consolas" panose="020B0609020204030204" pitchFamily="49" charset="0"/>
              </a:rPr>
              <a:t>, [</a:t>
            </a:r>
            <a:r>
              <a:rPr lang="en-GB" sz="1200" dirty="0">
                <a:highlight>
                  <a:srgbClr val="00FFFF"/>
                </a:highlight>
                <a:latin typeface="Consolas" panose="020B0609020204030204" pitchFamily="49" charset="0"/>
              </a:rPr>
              <a:t>arguments</a:t>
            </a:r>
            <a:r>
              <a:rPr lang="en-GB" sz="1200" dirty="0">
                <a:latin typeface="Consolas" panose="020B0609020204030204" pitchFamily="49" charset="0"/>
              </a:rPr>
              <a:t>: </a:t>
            </a:r>
            <a:r>
              <a:rPr lang="en-GB" sz="1200" dirty="0" err="1">
                <a:highlight>
                  <a:srgbClr val="00FFFF"/>
                </a:highlight>
                <a:latin typeface="Consolas" panose="020B0609020204030204" pitchFamily="49" charset="0"/>
              </a:rPr>
              <a:t>argument_type</a:t>
            </a:r>
            <a:r>
              <a:rPr lang="en-GB" sz="1200" dirty="0">
                <a:latin typeface="Consolas" panose="020B0609020204030204" pitchFamily="49" charset="0"/>
              </a:rPr>
              <a:t>]) -&gt; </a:t>
            </a:r>
            <a:r>
              <a:rPr lang="en-GB" sz="1200" dirty="0" err="1">
                <a:highlight>
                  <a:srgbClr val="FF0000"/>
                </a:highlight>
                <a:latin typeface="Consolas" panose="020B0609020204030204" pitchFamily="49" charset="0"/>
              </a:rPr>
              <a:t>return_type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...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0C156E-8DFC-B9B9-268D-317ED69F1B89}"/>
              </a:ext>
            </a:extLst>
          </p:cNvPr>
          <p:cNvSpPr txBox="1"/>
          <p:nvPr/>
        </p:nvSpPr>
        <p:spPr>
          <a:xfrm>
            <a:off x="4722811" y="2710011"/>
            <a:ext cx="6419805" cy="10156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trait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NewTrait</a:t>
            </a:r>
            <a:r>
              <a:rPr lang="en-GB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one(&amp;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200" dirty="0">
                <a:latin typeface="Consolas" panose="020B0609020204030204" pitchFamily="49" charset="0"/>
              </a:rPr>
              <a:t> two(&amp;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arg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200" dirty="0">
                <a:latin typeface="Consolas" panose="020B0609020204030204" pitchFamily="49" charset="0"/>
              </a:rPr>
              <a:t>) -&gt;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200" dirty="0">
                <a:latin typeface="Consolas" panose="020B0609020204030204" pitchFamily="49" charset="0"/>
              </a:rPr>
              <a:t> three(&amp;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arg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arg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i32</a:t>
            </a:r>
            <a:r>
              <a:rPr lang="en-US" sz="1200" dirty="0">
                <a:latin typeface="Consolas" panose="020B0609020204030204" pitchFamily="49" charset="0"/>
              </a:rPr>
              <a:t>) -&gt;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f32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D4EC66DF-0923-E4E9-C8B6-CD9FE50E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562" y="116022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1D99EDB5-153E-754C-CB08-7F9BA06D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123" y="271001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5DDA7-8346-9D6D-E2A2-00A8DCF9B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Implementing the Trait for a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157E0-9BDE-501C-440E-0CE2033D84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973" y="300503"/>
            <a:ext cx="6953971" cy="4094163"/>
          </a:xfrm>
        </p:spPr>
        <p:txBody>
          <a:bodyPr/>
          <a:lstStyle/>
          <a:p>
            <a:r>
              <a:rPr lang="en-GB" b="1" dirty="0"/>
              <a:t>Implementing a trait for a given type is relatively straightforward using the </a:t>
            </a:r>
            <a:r>
              <a:rPr lang="en-GB" b="1" dirty="0" err="1">
                <a:latin typeface="Consolas" panose="020B0609020204030204" pitchFamily="49" charset="0"/>
              </a:rPr>
              <a:t>impl</a:t>
            </a:r>
            <a:r>
              <a:rPr lang="en-GB" b="1" dirty="0"/>
              <a:t> keyword: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71C94-9AF0-8F34-FF5B-074415144F26}"/>
              </a:ext>
            </a:extLst>
          </p:cNvPr>
          <p:cNvSpPr txBox="1"/>
          <p:nvPr/>
        </p:nvSpPr>
        <p:spPr>
          <a:xfrm>
            <a:off x="4722812" y="1199333"/>
            <a:ext cx="6419805" cy="175432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impl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TraitName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 for </a:t>
            </a:r>
            <a:r>
              <a:rPr lang="en-GB" sz="1200" dirty="0">
                <a:highlight>
                  <a:srgbClr val="C0C0C0"/>
                </a:highlight>
                <a:latin typeface="Consolas" panose="020B0609020204030204" pitchFamily="49" charset="0"/>
              </a:rPr>
              <a:t>Type</a:t>
            </a:r>
          </a:p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highlight>
                  <a:srgbClr val="00FF00"/>
                </a:highlight>
                <a:latin typeface="Consolas" panose="020B0609020204030204" pitchFamily="49" charset="0"/>
              </a:rPr>
              <a:t>method_name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highlight>
                  <a:srgbClr val="808000"/>
                </a:highlight>
                <a:latin typeface="Consolas" panose="020B0609020204030204" pitchFamily="49" charset="0"/>
              </a:rPr>
              <a:t>&amp;self</a:t>
            </a:r>
            <a:r>
              <a:rPr lang="en-GB" sz="1200" dirty="0">
                <a:latin typeface="Consolas" panose="020B0609020204030204" pitchFamily="49" charset="0"/>
              </a:rPr>
              <a:t>, [</a:t>
            </a:r>
            <a:r>
              <a:rPr lang="en-GB" sz="1200" dirty="0">
                <a:highlight>
                  <a:srgbClr val="00FFFF"/>
                </a:highlight>
                <a:latin typeface="Consolas" panose="020B0609020204030204" pitchFamily="49" charset="0"/>
              </a:rPr>
              <a:t>arguments</a:t>
            </a:r>
            <a:r>
              <a:rPr lang="en-GB" sz="1200" dirty="0">
                <a:latin typeface="Consolas" panose="020B0609020204030204" pitchFamily="49" charset="0"/>
              </a:rPr>
              <a:t>: </a:t>
            </a:r>
            <a:r>
              <a:rPr lang="en-GB" sz="1200" dirty="0" err="1">
                <a:highlight>
                  <a:srgbClr val="00FFFF"/>
                </a:highlight>
                <a:latin typeface="Consolas" panose="020B0609020204030204" pitchFamily="49" charset="0"/>
              </a:rPr>
              <a:t>argument_type</a:t>
            </a:r>
            <a:r>
              <a:rPr lang="en-GB" sz="1200" dirty="0">
                <a:latin typeface="Consolas" panose="020B0609020204030204" pitchFamily="49" charset="0"/>
              </a:rPr>
              <a:t>]) -&gt; </a:t>
            </a:r>
            <a:r>
              <a:rPr lang="en-GB" sz="1200" dirty="0" err="1">
                <a:highlight>
                  <a:srgbClr val="FF0000"/>
                </a:highlight>
                <a:latin typeface="Consolas" panose="020B0609020204030204" pitchFamily="49" charset="0"/>
              </a:rPr>
              <a:t>return_type</a:t>
            </a:r>
            <a:r>
              <a:rPr lang="en-GB" sz="1200" dirty="0">
                <a:highlight>
                  <a:srgbClr val="FF0000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statement 1;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statement 2;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…  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statement n;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(expression)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20D7CF84-2418-F406-6E63-2BB91ACB7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8103"/>
              </p:ext>
            </p:extLst>
          </p:nvPr>
        </p:nvGraphicFramePr>
        <p:xfrm>
          <a:off x="4748154" y="3139906"/>
          <a:ext cx="6972790" cy="25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3233">
                  <a:extLst>
                    <a:ext uri="{9D8B030D-6E8A-4147-A177-3AD203B41FA5}">
                      <a16:colId xmlns:a16="http://schemas.microsoft.com/office/drawing/2014/main" val="2622208352"/>
                    </a:ext>
                  </a:extLst>
                </a:gridCol>
                <a:gridCol w="4889557">
                  <a:extLst>
                    <a:ext uri="{9D8B030D-6E8A-4147-A177-3AD203B41FA5}">
                      <a16:colId xmlns:a16="http://schemas.microsoft.com/office/drawing/2014/main" val="3734338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TraitName</a:t>
                      </a:r>
                      <a:endParaRPr lang="en-GB" sz="1400" dirty="0"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Identifier (</a:t>
                      </a:r>
                      <a:r>
                        <a:rPr lang="en-GB" sz="1400" dirty="0" err="1"/>
                        <a:t>TitleCase</a:t>
                      </a:r>
                      <a:r>
                        <a:rPr lang="en-GB" sz="1400" dirty="0"/>
                        <a:t>) for your trait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00FF00"/>
                          </a:highlight>
                          <a:latin typeface="Consolas" panose="020B0609020204030204" pitchFamily="49" charset="0"/>
                        </a:rPr>
                        <a:t>method_name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Methods (functions) in your trait – can be 1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3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highlight>
                            <a:srgbClr val="808000"/>
                          </a:highlight>
                          <a:latin typeface="Consolas" panose="020B0609020204030204" pitchFamily="49" charset="0"/>
                        </a:rPr>
                        <a:t>&amp;self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Implicit references to Type instance.  </a:t>
                      </a:r>
                    </a:p>
                    <a:p>
                      <a:r>
                        <a:rPr lang="en-GB" sz="1400" dirty="0"/>
                        <a:t>Can be immutable (default) or mutable (&amp;mut)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84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Arguments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 err="1"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argument_type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/>
                        <a:t>A list of arguments (optional)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400" dirty="0"/>
                        <a:t>Each argument has: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Name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63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dirty="0" err="1">
                          <a:highlight>
                            <a:srgbClr val="FF0000"/>
                          </a:highlight>
                          <a:latin typeface="Consolas" panose="020B0609020204030204" pitchFamily="49" charset="0"/>
                        </a:rPr>
                        <a:t>return_type</a:t>
                      </a:r>
                      <a:endParaRPr lang="en-GB" sz="1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The Type returned by the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99504"/>
                  </a:ext>
                </a:extLst>
              </a:tr>
            </a:tbl>
          </a:graphicData>
        </a:graphic>
      </p:graphicFrame>
      <p:pic>
        <p:nvPicPr>
          <p:cNvPr id="6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D4EFE743-7079-B879-E932-A959B0DE2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436" y="1208574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Worked Example – problem definition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4301147"/>
          </a:xfrm>
        </p:spPr>
        <p:txBody>
          <a:bodyPr/>
          <a:lstStyle/>
          <a:p>
            <a:r>
              <a:rPr lang="en-GB" sz="1800" dirty="0"/>
              <a:t>Let's imagine we have a common problem with </a:t>
            </a:r>
            <a:r>
              <a:rPr lang="en-GB" sz="1800" b="1" dirty="0"/>
              <a:t>separators</a:t>
            </a:r>
            <a:r>
              <a:rPr lang="en-GB" sz="1800" dirty="0"/>
              <a:t>.</a:t>
            </a:r>
          </a:p>
          <a:p>
            <a:r>
              <a:rPr lang="en-GB" sz="1800" dirty="0"/>
              <a:t>But we have </a:t>
            </a:r>
            <a:r>
              <a:rPr lang="en-GB" sz="1800" b="1" dirty="0"/>
              <a:t>three different structures </a:t>
            </a:r>
            <a:r>
              <a:rPr lang="en-GB" sz="1800" dirty="0"/>
              <a:t>containing </a:t>
            </a:r>
            <a:r>
              <a:rPr lang="en-GB" sz="1800" b="1" dirty="0"/>
              <a:t>strings</a:t>
            </a:r>
            <a:r>
              <a:rPr lang="en-GB" sz="1800" dirty="0"/>
              <a:t>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defTabSz="1171575"/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r>
              <a:rPr lang="en-GB" sz="1800" dirty="0"/>
              <a:t>The process of performing a "find &amp; replace" on each structure's field string is </a:t>
            </a:r>
            <a:r>
              <a:rPr lang="en-GB" sz="1800" b="1" dirty="0"/>
              <a:t>common</a:t>
            </a:r>
            <a:r>
              <a:rPr lang="en-GB" sz="1800" dirty="0"/>
              <a:t>.</a:t>
            </a:r>
          </a:p>
          <a:p>
            <a:endParaRPr lang="en-GB" sz="1800" dirty="0"/>
          </a:p>
          <a:p>
            <a:r>
              <a:rPr lang="en-GB" sz="1800" dirty="0"/>
              <a:t>So, we could create a </a:t>
            </a:r>
            <a:r>
              <a:rPr lang="en-GB" sz="1800" b="1" dirty="0"/>
              <a:t>Separation trait </a:t>
            </a:r>
            <a:r>
              <a:rPr lang="en-GB" sz="1800" dirty="0"/>
              <a:t>and then create </a:t>
            </a:r>
            <a:r>
              <a:rPr lang="en-GB" sz="1800" b="1" dirty="0"/>
              <a:t>Type-specific implementations </a:t>
            </a:r>
            <a:r>
              <a:rPr lang="en-GB" sz="1800" dirty="0"/>
              <a:t>for a "find &amp; replace" </a:t>
            </a:r>
            <a:r>
              <a:rPr lang="en-GB" sz="1800" b="1" dirty="0"/>
              <a:t>method </a:t>
            </a:r>
            <a:r>
              <a:rPr lang="en-GB" sz="1800" dirty="0"/>
              <a:t>for each.</a:t>
            </a:r>
          </a:p>
          <a:p>
            <a:endParaRPr lang="en-GB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74DAC4-0191-3A56-F527-0E8C247FE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684485"/>
              </p:ext>
            </p:extLst>
          </p:nvPr>
        </p:nvGraphicFramePr>
        <p:xfrm>
          <a:off x="4779962" y="1907177"/>
          <a:ext cx="6835775" cy="2325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4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Worked Example – Structures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4301147"/>
          </a:xfrm>
        </p:spPr>
        <p:txBody>
          <a:bodyPr/>
          <a:lstStyle/>
          <a:p>
            <a:r>
              <a:rPr lang="en-GB" sz="1800" b="1" dirty="0"/>
              <a:t>Here are our three </a:t>
            </a:r>
            <a:r>
              <a:rPr lang="en-GB" sz="1800" b="1" dirty="0">
                <a:highlight>
                  <a:srgbClr val="008080"/>
                </a:highlight>
              </a:rPr>
              <a:t>structures</a:t>
            </a:r>
            <a:r>
              <a:rPr lang="en-GB" sz="1800" b="1" dirty="0"/>
              <a:t>: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Each structure has a value ("text" field) and a description ("</a:t>
            </a:r>
            <a:r>
              <a:rPr lang="en-GB" sz="1800" b="1" dirty="0" err="1"/>
              <a:t>desc</a:t>
            </a:r>
            <a:r>
              <a:rPr lang="en-GB" sz="1800" b="1" dirty="0"/>
              <a:t>" field).</a:t>
            </a:r>
          </a:p>
          <a:p>
            <a:endParaRPr lang="en-GB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5A36F-6119-B577-EF99-ADE3FB47BF46}"/>
              </a:ext>
            </a:extLst>
          </p:cNvPr>
          <p:cNvSpPr txBox="1"/>
          <p:nvPr/>
        </p:nvSpPr>
        <p:spPr>
          <a:xfrm>
            <a:off x="4779962" y="994855"/>
            <a:ext cx="6093724" cy="424731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highlight>
                  <a:srgbClr val="008080"/>
                </a:highlight>
                <a:latin typeface="Consolas" panose="020B0609020204030204" pitchFamily="49" charset="0"/>
              </a:rPr>
              <a:t>File</a:t>
            </a:r>
            <a:r>
              <a:rPr lang="en-GB" dirty="0"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pathname: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desc</a:t>
            </a:r>
            <a:r>
              <a:rPr lang="en-GB" dirty="0"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</a:rPr>
              <a:t>}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highlight>
                  <a:srgbClr val="008080"/>
                </a:highlight>
                <a:latin typeface="Consolas" panose="020B0609020204030204" pitchFamily="49" charset="0"/>
              </a:rPr>
              <a:t>Mac</a:t>
            </a:r>
            <a:r>
              <a:rPr lang="en-GB" dirty="0"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latin typeface="Consolas" panose="020B0609020204030204" pitchFamily="49" charset="0"/>
              </a:rPr>
              <a:t>   pub 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</a:rPr>
              <a:t>   pub </a:t>
            </a:r>
            <a:r>
              <a:rPr lang="en-GB" dirty="0" err="1">
                <a:latin typeface="Consolas" panose="020B0609020204030204" pitchFamily="49" charset="0"/>
              </a:rPr>
              <a:t>desc</a:t>
            </a:r>
            <a:r>
              <a:rPr lang="en-GB" dirty="0"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struct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highlight>
                  <a:srgbClr val="008080"/>
                </a:highlight>
                <a:latin typeface="Consolas" panose="020B0609020204030204" pitchFamily="49" charset="0"/>
              </a:rPr>
              <a:t>SepDataRow</a:t>
            </a:r>
            <a:r>
              <a:rPr lang="en-GB" dirty="0"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text: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latin typeface="Consolas" panose="020B0609020204030204" pitchFamily="49" charset="0"/>
              </a:rPr>
              <a:t>  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pub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desc</a:t>
            </a:r>
            <a:r>
              <a:rPr lang="en-GB" dirty="0"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,   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DEB49F03-C6EE-77F4-FF1F-9A581D8F3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39" y="994855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6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13047</TotalTime>
  <Words>2357</Words>
  <Application>Microsoft Office PowerPoint</Application>
  <PresentationFormat>Widescreen</PresentationFormat>
  <Paragraphs>522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Krana Fat B</vt:lpstr>
      <vt:lpstr>Montserrat</vt:lpstr>
      <vt:lpstr>Office Theme</vt:lpstr>
      <vt:lpstr>C to Rust: Chapter 14 Traits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#27</vt:lpstr>
      <vt:lpstr>PowerPoint Presentation</vt:lpstr>
      <vt:lpstr>PowerPoint Presentation</vt:lpstr>
      <vt:lpstr>PowerPoint Presentation</vt:lpstr>
      <vt:lpstr>PowerPoint Presentation</vt:lpstr>
      <vt:lpstr>C to Rust Lab #28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1132</cp:revision>
  <cp:lastPrinted>2019-07-11T13:24:49Z</cp:lastPrinted>
  <dcterms:created xsi:type="dcterms:W3CDTF">2019-07-10T13:11:53Z</dcterms:created>
  <dcterms:modified xsi:type="dcterms:W3CDTF">2023-10-16T11:34:05Z</dcterms:modified>
  <cp:category/>
</cp:coreProperties>
</file>